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57" r:id="rId3"/>
    <p:sldId id="258" r:id="rId4"/>
    <p:sldId id="261" r:id="rId5"/>
    <p:sldId id="259" r:id="rId6"/>
    <p:sldId id="262" r:id="rId7"/>
    <p:sldId id="263" r:id="rId8"/>
    <p:sldId id="264" r:id="rId9"/>
    <p:sldId id="265" r:id="rId10"/>
    <p:sldId id="260" r:id="rId11"/>
    <p:sldId id="266"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2244" y="-504"/>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2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92939D-4164-413F-AD3A-50623567312E}" type="datetimeFigureOut">
              <a:rPr lang="zh-TW" altLang="en-US" smtClean="0"/>
              <a:pPr/>
              <a:t>2016/3/23</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7DA29C-DB31-4CD5-A8E0-F3EFBA5E0C7A}" type="slidenum">
              <a:rPr lang="zh-TW" altLang="en-US" smtClean="0"/>
              <a:pPr/>
              <a:t>‹#›</a:t>
            </a:fld>
            <a:endParaRPr lang="zh-TW" altLang="en-US"/>
          </a:p>
        </p:txBody>
      </p:sp>
    </p:spTree>
    <p:extLst>
      <p:ext uri="{BB962C8B-B14F-4D97-AF65-F5344CB8AC3E}">
        <p14:creationId xmlns:p14="http://schemas.microsoft.com/office/powerpoint/2010/main" xmlns="" val="868363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8" name="標題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6400800" y="6355080"/>
            <a:ext cx="2286000" cy="365760"/>
          </a:xfrm>
        </p:spPr>
        <p:txBody>
          <a:bodyPr/>
          <a:lstStyle>
            <a:lvl1pPr>
              <a:defRPr sz="1400"/>
            </a:lvl1pPr>
          </a:lstStyle>
          <a:p>
            <a:fld id="{0B1CBCB0-F3CE-45FE-9047-36B77E81F119}" type="datetimeFigureOut">
              <a:rPr lang="zh-TW" altLang="en-US" smtClean="0"/>
              <a:pPr/>
              <a:t>2016/3/23</a:t>
            </a:fld>
            <a:endParaRPr lang="zh-TW" altLang="en-US"/>
          </a:p>
        </p:txBody>
      </p:sp>
      <p:sp>
        <p:nvSpPr>
          <p:cNvPr id="17" name="頁尾版面配置區 16"/>
          <p:cNvSpPr>
            <a:spLocks noGrp="1"/>
          </p:cNvSpPr>
          <p:nvPr>
            <p:ph type="ftr" sz="quarter" idx="11"/>
          </p:nvPr>
        </p:nvSpPr>
        <p:spPr>
          <a:xfrm>
            <a:off x="2898648" y="6355080"/>
            <a:ext cx="3474720" cy="365760"/>
          </a:xfrm>
        </p:spPr>
        <p:txBody>
          <a:bodyPr/>
          <a:lstStyle/>
          <a:p>
            <a:endParaRPr lang="zh-TW" altLang="en-US"/>
          </a:p>
        </p:txBody>
      </p:sp>
      <p:sp>
        <p:nvSpPr>
          <p:cNvPr id="29" name="投影片編號版面配置區 28"/>
          <p:cNvSpPr>
            <a:spLocks noGrp="1"/>
          </p:cNvSpPr>
          <p:nvPr>
            <p:ph type="sldNum" sz="quarter" idx="12"/>
          </p:nvPr>
        </p:nvSpPr>
        <p:spPr>
          <a:xfrm>
            <a:off x="1216152" y="6355080"/>
            <a:ext cx="1219200" cy="365760"/>
          </a:xfrm>
        </p:spPr>
        <p:txBody>
          <a:bodyPr/>
          <a:lstStyle/>
          <a:p>
            <a:fld id="{90CA4ECF-F811-4607-9999-C689ACC1160B}" type="slidenum">
              <a:rPr lang="zh-TW" altLang="en-US" smtClean="0"/>
              <a:pPr/>
              <a:t>‹#›</a:t>
            </a:fld>
            <a:endParaRPr lang="zh-TW" altLang="en-US"/>
          </a:p>
        </p:txBody>
      </p:sp>
      <p:sp>
        <p:nvSpPr>
          <p:cNvPr id="21" name="矩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矩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矩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A4ECF-F811-4607-9999-C689ACC1160B}"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7" name="直線接點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等腰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接點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8" name="內容版面配置區 7"/>
          <p:cNvSpPr>
            <a:spLocks noGrp="1"/>
          </p:cNvSpPr>
          <p:nvPr>
            <p:ph sz="quarter" idx="1"/>
          </p:nvPr>
        </p:nvSpPr>
        <p:spPr>
          <a:xfrm>
            <a:off x="457200" y="1219200"/>
            <a:ext cx="8229600"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a:xfrm>
            <a:off x="6400800" y="6355080"/>
            <a:ext cx="2286000" cy="365760"/>
          </a:xfrm>
        </p:spPr>
        <p:txBody>
          <a:bodyPr/>
          <a:lstStyle/>
          <a:p>
            <a:fld id="{0B1CBCB0-F3CE-45FE-9047-36B77E81F119}" type="datetimeFigureOut">
              <a:rPr lang="zh-TW" altLang="en-US" smtClean="0"/>
              <a:pPr/>
              <a:t>2016/3/23</a:t>
            </a:fld>
            <a:endParaRPr lang="zh-TW" altLang="en-US"/>
          </a:p>
        </p:txBody>
      </p:sp>
      <p:sp>
        <p:nvSpPr>
          <p:cNvPr id="5" name="頁尾版面配置區 4"/>
          <p:cNvSpPr>
            <a:spLocks noGrp="1"/>
          </p:cNvSpPr>
          <p:nvPr>
            <p:ph type="ftr" sz="quarter" idx="11"/>
          </p:nvPr>
        </p:nvSpPr>
        <p:spPr>
          <a:xfrm>
            <a:off x="2898648" y="6355080"/>
            <a:ext cx="3474720" cy="365760"/>
          </a:xfrm>
        </p:spPr>
        <p:txBody>
          <a:bodyPr/>
          <a:lstStyle/>
          <a:p>
            <a:endParaRPr lang="zh-TW" altLang="en-US"/>
          </a:p>
        </p:txBody>
      </p:sp>
      <p:sp>
        <p:nvSpPr>
          <p:cNvPr id="6" name="投影片編號版面配置區 5"/>
          <p:cNvSpPr>
            <a:spLocks noGrp="1"/>
          </p:cNvSpPr>
          <p:nvPr>
            <p:ph type="sldNum" sz="quarter" idx="12"/>
          </p:nvPr>
        </p:nvSpPr>
        <p:spPr>
          <a:xfrm>
            <a:off x="1069848" y="6355080"/>
            <a:ext cx="1520952" cy="365760"/>
          </a:xfrm>
        </p:spPr>
        <p:txBody>
          <a:bodyPr/>
          <a:lstStyle/>
          <a:p>
            <a:fld id="{90CA4ECF-F811-4607-9999-C689ACC1160B}" type="slidenum">
              <a:rPr lang="zh-TW" altLang="en-US" smtClean="0"/>
              <a:pPr/>
              <a:t>‹#›</a:t>
            </a:fld>
            <a:endParaRPr lang="zh-TW" altLang="en-US"/>
          </a:p>
        </p:txBody>
      </p:sp>
      <p:sp>
        <p:nvSpPr>
          <p:cNvPr id="7" name="矩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9" name="內容版面配置區 8"/>
          <p:cNvSpPr>
            <a:spLocks noGrp="1"/>
          </p:cNvSpPr>
          <p:nvPr>
            <p:ph sz="quarter" idx="1"/>
          </p:nvPr>
        </p:nvSpPr>
        <p:spPr>
          <a:xfrm>
            <a:off x="457200" y="1219200"/>
            <a:ext cx="4041648"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632198" y="1216152"/>
            <a:ext cx="4041648"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nchor="ct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11" name="內容版面配置區 10"/>
          <p:cNvSpPr>
            <a:spLocks noGrp="1"/>
          </p:cNvSpPr>
          <p:nvPr>
            <p:ph sz="quarter" idx="2"/>
          </p:nvPr>
        </p:nvSpPr>
        <p:spPr>
          <a:xfrm>
            <a:off x="457200" y="2133600"/>
            <a:ext cx="4038600" cy="4038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648200" y="2133600"/>
            <a:ext cx="4038600" cy="4038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5" name="直線接點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8" name="直線接點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接點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內容版面配置區 11"/>
          <p:cNvSpPr>
            <a:spLocks noGrp="1"/>
          </p:cNvSpPr>
          <p:nvPr>
            <p:ph sz="quarter" idx="1"/>
          </p:nvPr>
        </p:nvSpPr>
        <p:spPr>
          <a:xfrm>
            <a:off x="304800" y="304800"/>
            <a:ext cx="57150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0B1CBCB0-F3CE-45FE-9047-36B77E81F119}" type="datetimeFigureOut">
              <a:rPr lang="zh-TW" altLang="en-US" smtClean="0"/>
              <a:pPr/>
              <a:t>2016/3/23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0CA4ECF-F811-4607-9999-C689ACC1160B}" type="slidenum">
              <a:rPr lang="zh-TW" altLang="en-US" smtClean="0"/>
              <a:pPr/>
              <a:t>‹#›</a:t>
            </a:fld>
            <a:endParaRPr lang="zh-TW" altLang="en-US"/>
          </a:p>
        </p:txBody>
      </p:sp>
      <p:sp>
        <p:nvSpPr>
          <p:cNvPr id="8" name="直線接點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標題版面配置區 21"/>
          <p:cNvSpPr>
            <a:spLocks noGrp="1"/>
          </p:cNvSpPr>
          <p:nvPr>
            <p:ph type="title"/>
          </p:nvPr>
        </p:nvSpPr>
        <p:spPr>
          <a:xfrm>
            <a:off x="457200" y="152400"/>
            <a:ext cx="8229600" cy="990600"/>
          </a:xfrm>
          <a:prstGeom prst="rect">
            <a:avLst/>
          </a:prstGeom>
        </p:spPr>
        <p:txBody>
          <a:bodyPr vert="horz"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B1CBCB0-F3CE-45FE-9047-36B77E81F119}" type="datetimeFigureOut">
              <a:rPr lang="zh-TW" altLang="en-US" smtClean="0"/>
              <a:pPr/>
              <a:t>2016/3/23</a:t>
            </a:fld>
            <a:endParaRPr lang="zh-TW" altLang="en-US"/>
          </a:p>
        </p:txBody>
      </p:sp>
      <p:sp>
        <p:nvSpPr>
          <p:cNvPr id="3" name="頁尾版面配置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0CA4ECF-F811-4607-9999-C689ACC1160B}" type="slidenum">
              <a:rPr lang="zh-TW" altLang="en-US" smtClean="0"/>
              <a:pPr/>
              <a:t>‹#›</a:t>
            </a:fld>
            <a:endParaRPr lang="zh-TW" altLang="en-US"/>
          </a:p>
        </p:txBody>
      </p:sp>
      <p:sp>
        <p:nvSpPr>
          <p:cNvPr id="28" name="直線接點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接點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等腰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071602" y="2357430"/>
            <a:ext cx="10215602" cy="571504"/>
          </a:xfrm>
        </p:spPr>
        <p:txBody>
          <a:bodyPr>
            <a:normAutofit/>
          </a:bodyPr>
          <a:lstStyle/>
          <a:p>
            <a:r>
              <a:rPr lang="en-US" altLang="zh-TW" sz="2400" dirty="0" smtClean="0">
                <a:latin typeface="微軟正黑體" pitchFamily="34" charset="-120"/>
                <a:ea typeface="微軟正黑體" pitchFamily="34" charset="-120"/>
              </a:rPr>
              <a:t>Driving experience and situation awareness in hazard detection</a:t>
            </a:r>
            <a:endParaRPr lang="zh-TW" altLang="en-US" sz="2400" dirty="0">
              <a:latin typeface="微軟正黑體" pitchFamily="34" charset="-120"/>
              <a:ea typeface="微軟正黑體" pitchFamily="34" charset="-120"/>
            </a:endParaRPr>
          </a:p>
        </p:txBody>
      </p:sp>
      <p:sp>
        <p:nvSpPr>
          <p:cNvPr id="3" name="副標題 2"/>
          <p:cNvSpPr>
            <a:spLocks noGrp="1"/>
          </p:cNvSpPr>
          <p:nvPr>
            <p:ph type="subTitle" idx="1"/>
          </p:nvPr>
        </p:nvSpPr>
        <p:spPr>
          <a:xfrm>
            <a:off x="1071538" y="3786190"/>
            <a:ext cx="7281890" cy="1871660"/>
          </a:xfrm>
        </p:spPr>
        <p:txBody>
          <a:bodyPr>
            <a:normAutofit/>
          </a:bodyPr>
          <a:lstStyle/>
          <a:p>
            <a:pPr algn="l"/>
            <a:r>
              <a:rPr lang="zh-TW" altLang="en-US" sz="1800" dirty="0" smtClean="0">
                <a:solidFill>
                  <a:schemeClr val="tx1"/>
                </a:solidFill>
                <a:latin typeface="微軟正黑體" pitchFamily="34" charset="-120"/>
                <a:ea typeface="微軟正黑體" pitchFamily="34" charset="-120"/>
              </a:rPr>
              <a:t>期刊：</a:t>
            </a:r>
            <a:r>
              <a:rPr lang="en-US" altLang="zh-TW" sz="1800" dirty="0" smtClean="0">
                <a:solidFill>
                  <a:schemeClr val="tx1"/>
                </a:solidFill>
                <a:latin typeface="微軟正黑體" pitchFamily="34" charset="-120"/>
                <a:ea typeface="微軟正黑體" pitchFamily="34" charset="-120"/>
              </a:rPr>
              <a:t>Safety Science</a:t>
            </a:r>
          </a:p>
          <a:p>
            <a:pPr algn="l"/>
            <a:r>
              <a:rPr lang="zh-TW" altLang="en-US" sz="1800" dirty="0" smtClean="0">
                <a:solidFill>
                  <a:schemeClr val="tx1"/>
                </a:solidFill>
                <a:latin typeface="微軟正黑體" pitchFamily="34" charset="-120"/>
                <a:ea typeface="微軟正黑體" pitchFamily="34" charset="-120"/>
              </a:rPr>
              <a:t>作者：</a:t>
            </a:r>
            <a:r>
              <a:rPr lang="en-US" altLang="zh-TW" sz="1800" dirty="0" smtClean="0">
                <a:solidFill>
                  <a:schemeClr val="tx1"/>
                </a:solidFill>
                <a:latin typeface="微軟正黑體" pitchFamily="34" charset="-120"/>
                <a:ea typeface="微軟正黑體" pitchFamily="34" charset="-120"/>
              </a:rPr>
              <a:t>Geoffrey Underwood</a:t>
            </a:r>
            <a:r>
              <a:rPr lang="zh-TW" altLang="en-US" sz="1800" dirty="0" smtClean="0">
                <a:solidFill>
                  <a:schemeClr val="tx1"/>
                </a:solidFill>
                <a:latin typeface="微軟正黑體" pitchFamily="34" charset="-120"/>
                <a:ea typeface="微軟正黑體" pitchFamily="34" charset="-120"/>
              </a:rPr>
              <a:t>、</a:t>
            </a:r>
            <a:r>
              <a:rPr lang="en-US" altLang="zh-TW" sz="1800" dirty="0" err="1" smtClean="0">
                <a:solidFill>
                  <a:schemeClr val="tx1"/>
                </a:solidFill>
                <a:latin typeface="微軟正黑體" pitchFamily="34" charset="-120"/>
                <a:ea typeface="微軟正黑體" pitchFamily="34" charset="-120"/>
              </a:rPr>
              <a:t>Athy</a:t>
            </a:r>
            <a:r>
              <a:rPr lang="en-US" altLang="zh-TW" sz="1800" dirty="0" smtClean="0">
                <a:solidFill>
                  <a:schemeClr val="tx1"/>
                </a:solidFill>
                <a:latin typeface="微軟正黑體" pitchFamily="34" charset="-120"/>
                <a:ea typeface="微軟正黑體" pitchFamily="34" charset="-120"/>
              </a:rPr>
              <a:t> </a:t>
            </a:r>
            <a:r>
              <a:rPr lang="en-US" altLang="zh-TW" sz="1800" dirty="0" err="1" smtClean="0">
                <a:solidFill>
                  <a:schemeClr val="tx1"/>
                </a:solidFill>
                <a:latin typeface="微軟正黑體" pitchFamily="34" charset="-120"/>
                <a:ea typeface="微軟正黑體" pitchFamily="34" charset="-120"/>
              </a:rPr>
              <a:t>Ngai</a:t>
            </a:r>
            <a:r>
              <a:rPr lang="zh-TW" altLang="en-US" sz="1800" dirty="0" smtClean="0">
                <a:solidFill>
                  <a:schemeClr val="tx1"/>
                </a:solidFill>
                <a:latin typeface="微軟正黑體" pitchFamily="34" charset="-120"/>
                <a:ea typeface="微軟正黑體" pitchFamily="34" charset="-120"/>
              </a:rPr>
              <a:t>、</a:t>
            </a:r>
            <a:r>
              <a:rPr lang="en-US" altLang="zh-TW" sz="1800" dirty="0" smtClean="0">
                <a:solidFill>
                  <a:schemeClr val="tx1"/>
                </a:solidFill>
                <a:latin typeface="微軟正黑體" pitchFamily="34" charset="-120"/>
                <a:ea typeface="微軟正黑體" pitchFamily="34" charset="-120"/>
              </a:rPr>
              <a:t>Jean Underwood</a:t>
            </a:r>
          </a:p>
          <a:p>
            <a:pPr algn="l"/>
            <a:endParaRPr lang="en-US" altLang="zh-TW" sz="1800" dirty="0" smtClean="0">
              <a:solidFill>
                <a:schemeClr val="tx1"/>
              </a:solidFill>
              <a:latin typeface="微軟正黑體" pitchFamily="34" charset="-120"/>
              <a:ea typeface="微軟正黑體" pitchFamily="34" charset="-120"/>
            </a:endParaRPr>
          </a:p>
          <a:p>
            <a:pPr algn="l"/>
            <a:endParaRPr lang="en-US" altLang="zh-TW" sz="1800" dirty="0" smtClean="0">
              <a:solidFill>
                <a:schemeClr val="tx1"/>
              </a:solidFill>
              <a:latin typeface="微軟正黑體" pitchFamily="34" charset="-120"/>
              <a:ea typeface="微軟正黑體" pitchFamily="34" charset="-120"/>
            </a:endParaRPr>
          </a:p>
          <a:p>
            <a:pPr algn="l"/>
            <a:r>
              <a:rPr lang="zh-TW" altLang="en-US" sz="1800" dirty="0" smtClean="0">
                <a:solidFill>
                  <a:schemeClr val="tx1"/>
                </a:solidFill>
                <a:latin typeface="微軟正黑體" pitchFamily="34" charset="-120"/>
                <a:ea typeface="微軟正黑體" pitchFamily="34" charset="-120"/>
              </a:rPr>
              <a:t>學生：林怡儒</a:t>
            </a:r>
            <a:endParaRPr lang="en-US" altLang="zh-TW" sz="1800" dirty="0" smtClean="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Discussion</a:t>
            </a:r>
            <a:endParaRPr lang="zh-TW" altLang="en-US" dirty="0">
              <a:latin typeface="微軟正黑體" pitchFamily="34" charset="-120"/>
              <a:ea typeface="微軟正黑體" pitchFamily="34" charset="-120"/>
            </a:endParaRPr>
          </a:p>
        </p:txBody>
      </p:sp>
      <p:sp>
        <p:nvSpPr>
          <p:cNvPr id="3" name="內容版面配置區 2"/>
          <p:cNvSpPr>
            <a:spLocks noGrp="1"/>
          </p:cNvSpPr>
          <p:nvPr>
            <p:ph sz="quarter" idx="1"/>
          </p:nvPr>
        </p:nvSpPr>
        <p:spPr>
          <a:xfrm>
            <a:off x="457200" y="1491636"/>
            <a:ext cx="8229600" cy="4961700"/>
          </a:xfrm>
        </p:spPr>
        <p:txBody>
          <a:bodyPr>
            <a:normAutofit/>
          </a:bodyPr>
          <a:lstStyle/>
          <a:p>
            <a:r>
              <a:rPr lang="zh-TW" altLang="en-US" sz="1600" dirty="0" smtClean="0">
                <a:latin typeface="微軟正黑體" pitchFamily="34" charset="-120"/>
                <a:ea typeface="微軟正黑體" pitchFamily="34" charset="-120"/>
              </a:rPr>
              <a:t>道路使用者於危險偵測反應上有顯著差異，摩托車駕駛反應速度比有無經驗汽車駕駛來得快，但誤擊率也是最高。</a:t>
            </a:r>
            <a:endParaRPr lang="en-US" altLang="zh-TW" sz="1600" dirty="0" smtClean="0">
              <a:latin typeface="微軟正黑體" pitchFamily="34" charset="-120"/>
              <a:ea typeface="微軟正黑體" pitchFamily="34" charset="-120"/>
            </a:endParaRPr>
          </a:p>
          <a:p>
            <a:pPr>
              <a:buNone/>
            </a:pPr>
            <a:r>
              <a:rPr lang="zh-TW" altLang="en-US" sz="1600" dirty="0" smtClean="0">
                <a:latin typeface="微軟正黑體" pitchFamily="34" charset="-120"/>
                <a:ea typeface="微軟正黑體" pitchFamily="34" charset="-120"/>
                <a:sym typeface="Wingdings" pitchFamily="2" charset="2"/>
              </a:rPr>
              <a:t>      </a:t>
            </a:r>
            <a:r>
              <a:rPr lang="en-US" altLang="zh-TW" sz="1600" dirty="0" smtClean="0">
                <a:latin typeface="微軟正黑體" pitchFamily="34" charset="-120"/>
                <a:ea typeface="微軟正黑體" pitchFamily="34" charset="-120"/>
                <a:sym typeface="Wingdings" pitchFamily="2" charset="2"/>
              </a:rPr>
              <a:t></a:t>
            </a:r>
            <a:r>
              <a:rPr lang="zh-TW" altLang="en-US" sz="1600" dirty="0" smtClean="0">
                <a:latin typeface="微軟正黑體" pitchFamily="34" charset="-120"/>
                <a:ea typeface="微軟正黑體" pitchFamily="34" charset="-120"/>
                <a:sym typeface="Wingdings" pitchFamily="2" charset="2"/>
              </a:rPr>
              <a:t>在影片中安全期間也做出反應，表示摩托車駕駛在任何情況下是比汽車駕駛處於更多 </a:t>
            </a:r>
            <a:endParaRPr lang="en-US" altLang="zh-TW" sz="1600" dirty="0" smtClean="0">
              <a:latin typeface="微軟正黑體" pitchFamily="34" charset="-120"/>
              <a:ea typeface="微軟正黑體" pitchFamily="34" charset="-120"/>
              <a:sym typeface="Wingdings" pitchFamily="2" charset="2"/>
            </a:endParaRPr>
          </a:p>
          <a:p>
            <a:pPr>
              <a:buNone/>
            </a:pPr>
            <a:r>
              <a:rPr lang="zh-TW" altLang="en-US" sz="1600" dirty="0" smtClean="0">
                <a:latin typeface="微軟正黑體" pitchFamily="34" charset="-120"/>
                <a:ea typeface="微軟正黑體" pitchFamily="34" charset="-120"/>
                <a:sym typeface="Wingdings" pitchFamily="2" charset="2"/>
              </a:rPr>
              <a:t>          危險之中的</a:t>
            </a:r>
            <a:endParaRPr lang="en-US" altLang="zh-TW" sz="1600" dirty="0" smtClean="0">
              <a:latin typeface="微軟正黑體" pitchFamily="34" charset="-120"/>
              <a:ea typeface="微軟正黑體" pitchFamily="34" charset="-120"/>
              <a:sym typeface="Wingdings" pitchFamily="2" charset="2"/>
            </a:endParaRPr>
          </a:p>
          <a:p>
            <a:pPr>
              <a:buNone/>
            </a:pP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結果顯示有經驗汽車駕駛誤擊率較低，與</a:t>
            </a:r>
            <a:r>
              <a:rPr lang="en-US" altLang="zh-TW" sz="1600" dirty="0" smtClean="0">
                <a:latin typeface="微軟正黑體" pitchFamily="34" charset="-120"/>
                <a:ea typeface="微軟正黑體" pitchFamily="34" charset="-120"/>
              </a:rPr>
              <a:t>Underwood et al.</a:t>
            </a:r>
            <a:r>
              <a:rPr lang="zh-TW" altLang="en-US" sz="1600" dirty="0" smtClean="0">
                <a:latin typeface="微軟正黑體" pitchFamily="34" charset="-120"/>
                <a:ea typeface="微軟正黑體" pitchFamily="34" charset="-120"/>
              </a:rPr>
              <a:t>於</a:t>
            </a:r>
            <a:r>
              <a:rPr lang="en-US" altLang="zh-TW" sz="1600" dirty="0" smtClean="0">
                <a:latin typeface="微軟正黑體" pitchFamily="34" charset="-120"/>
                <a:ea typeface="微軟正黑體" pitchFamily="34" charset="-120"/>
              </a:rPr>
              <a:t>2011</a:t>
            </a:r>
            <a:r>
              <a:rPr lang="zh-TW" altLang="en-US" sz="1600" dirty="0" smtClean="0">
                <a:latin typeface="微軟正黑體" pitchFamily="34" charset="-120"/>
                <a:ea typeface="微軟正黑體" pitchFamily="34" charset="-120"/>
              </a:rPr>
              <a:t>提出有經驗駕駛對於危險敏感度較高結果相符合</a:t>
            </a:r>
            <a:endParaRPr lang="en-US" altLang="zh-TW" sz="1600" dirty="0" smtClean="0">
              <a:latin typeface="微軟正黑體" pitchFamily="34" charset="-120"/>
              <a:ea typeface="微軟正黑體" pitchFamily="34" charset="-120"/>
            </a:endParaRPr>
          </a:p>
          <a:p>
            <a:pPr marL="0" indent="0">
              <a:buNone/>
            </a:pPr>
            <a:endParaRPr lang="en-US" altLang="zh-TW" sz="1600" dirty="0" smtClean="0">
              <a:latin typeface="微軟正黑體" pitchFamily="34" charset="-120"/>
              <a:ea typeface="微軟正黑體" pitchFamily="34" charset="-120"/>
            </a:endParaRPr>
          </a:p>
          <a:p>
            <a:r>
              <a:rPr lang="zh-TW" altLang="en-US" sz="1600" dirty="0">
                <a:latin typeface="微軟正黑體" pitchFamily="34" charset="-120"/>
                <a:ea typeface="微軟正黑體" pitchFamily="34" charset="-120"/>
              </a:rPr>
              <a:t>反應時間方面</a:t>
            </a:r>
            <a:r>
              <a:rPr lang="zh-TW" altLang="en-US" sz="1600" dirty="0" smtClean="0">
                <a:latin typeface="微軟正黑體" pitchFamily="34" charset="-120"/>
                <a:ea typeface="微軟正黑體" pitchFamily="34" charset="-120"/>
              </a:rPr>
              <a:t>只有在辨認</a:t>
            </a:r>
            <a:r>
              <a:rPr lang="en-US" altLang="zh-TW" sz="1600" dirty="0" smtClean="0">
                <a:latin typeface="微軟正黑體" pitchFamily="34" charset="-120"/>
                <a:ea typeface="微軟正黑體" pitchFamily="34" charset="-120"/>
              </a:rPr>
              <a:t>Gradual</a:t>
            </a:r>
            <a:r>
              <a:rPr lang="zh-TW" altLang="en-US" sz="1600" dirty="0" smtClean="0">
                <a:latin typeface="微軟正黑體" pitchFamily="34" charset="-120"/>
                <a:ea typeface="微軟正黑體" pitchFamily="34" charset="-120"/>
              </a:rPr>
              <a:t>類型有差異，在</a:t>
            </a:r>
            <a:r>
              <a:rPr lang="en-US" altLang="zh-TW" sz="1600" dirty="0" smtClean="0">
                <a:latin typeface="微軟正黑體" pitchFamily="34" charset="-120"/>
                <a:ea typeface="微軟正黑體" pitchFamily="34" charset="-120"/>
              </a:rPr>
              <a:t>Abrupt</a:t>
            </a:r>
            <a:r>
              <a:rPr lang="zh-TW" altLang="en-US" sz="1600" dirty="0" smtClean="0">
                <a:latin typeface="微軟正黑體" pitchFamily="34" charset="-120"/>
                <a:ea typeface="微軟正黑體" pitchFamily="34" charset="-120"/>
              </a:rPr>
              <a:t>類型是沒有顯著差異的</a:t>
            </a:r>
            <a:endParaRPr lang="en-US" altLang="zh-TW" sz="1600" dirty="0" smtClean="0">
              <a:latin typeface="微軟正黑體" pitchFamily="34" charset="-120"/>
              <a:ea typeface="微軟正黑體" pitchFamily="34" charset="-120"/>
            </a:endParaRPr>
          </a:p>
          <a:p>
            <a:pPr>
              <a:buNone/>
            </a:pPr>
            <a:r>
              <a:rPr lang="zh-TW" altLang="en-US" sz="1600" dirty="0" smtClean="0">
                <a:latin typeface="微軟正黑體" pitchFamily="34" charset="-120"/>
                <a:ea typeface="微軟正黑體" pitchFamily="34" charset="-120"/>
              </a:rPr>
              <a:t>      在</a:t>
            </a:r>
            <a:r>
              <a:rPr lang="en-US" altLang="zh-TW" sz="1600" dirty="0" smtClean="0">
                <a:latin typeface="微軟正黑體" pitchFamily="34" charset="-120"/>
                <a:ea typeface="微軟正黑體" pitchFamily="34" charset="-120"/>
              </a:rPr>
              <a:t>Abrupt</a:t>
            </a:r>
            <a:r>
              <a:rPr lang="zh-TW" altLang="en-US" sz="1600" dirty="0" smtClean="0">
                <a:latin typeface="微軟正黑體" pitchFamily="34" charset="-120"/>
                <a:ea typeface="微軟正黑體" pitchFamily="34" charset="-120"/>
              </a:rPr>
              <a:t>類型的反應時間較低為平均</a:t>
            </a:r>
            <a:r>
              <a:rPr lang="en-US" altLang="zh-TW" sz="1600" dirty="0" smtClean="0">
                <a:latin typeface="微軟正黑體" pitchFamily="34" charset="-120"/>
                <a:ea typeface="微軟正黑體" pitchFamily="34" charset="-120"/>
              </a:rPr>
              <a:t>1.79</a:t>
            </a:r>
            <a:r>
              <a:rPr lang="zh-TW" altLang="en-US" sz="1600" dirty="0" smtClean="0">
                <a:latin typeface="微軟正黑體" pitchFamily="34" charset="-120"/>
                <a:ea typeface="微軟正黑體" pitchFamily="34" charset="-120"/>
              </a:rPr>
              <a:t>秒，</a:t>
            </a:r>
            <a:r>
              <a:rPr lang="en-US" altLang="zh-TW" sz="1600" dirty="0" smtClean="0">
                <a:latin typeface="微軟正黑體" pitchFamily="34" charset="-120"/>
                <a:ea typeface="微軟正黑體" pitchFamily="34" charset="-120"/>
              </a:rPr>
              <a:t>Gradual</a:t>
            </a:r>
            <a:r>
              <a:rPr lang="zh-TW" altLang="en-US" sz="1600" dirty="0" smtClean="0">
                <a:latin typeface="微軟正黑體" pitchFamily="34" charset="-120"/>
                <a:ea typeface="微軟正黑體" pitchFamily="34" charset="-120"/>
              </a:rPr>
              <a:t>類型平均</a:t>
            </a:r>
            <a:r>
              <a:rPr lang="en-US" altLang="zh-TW" sz="1600" dirty="0" smtClean="0">
                <a:latin typeface="微軟正黑體" pitchFamily="34" charset="-120"/>
                <a:ea typeface="微軟正黑體" pitchFamily="34" charset="-120"/>
              </a:rPr>
              <a:t>3.87</a:t>
            </a:r>
            <a:r>
              <a:rPr lang="zh-TW" altLang="en-US" sz="1600" dirty="0" smtClean="0">
                <a:latin typeface="微軟正黑體" pitchFamily="34" charset="-120"/>
                <a:ea typeface="微軟正黑體" pitchFamily="34" charset="-120"/>
              </a:rPr>
              <a:t>秒。</a:t>
            </a:r>
            <a:endParaRPr lang="en-US" altLang="zh-TW" sz="1600" dirty="0" smtClean="0">
              <a:latin typeface="微軟正黑體" pitchFamily="34" charset="-120"/>
              <a:ea typeface="微軟正黑體" pitchFamily="34" charset="-120"/>
            </a:endParaRPr>
          </a:p>
          <a:p>
            <a:pPr>
              <a:buNone/>
            </a:pPr>
            <a:r>
              <a:rPr lang="zh-TW" altLang="en-US" sz="1600" dirty="0" smtClean="0">
                <a:latin typeface="微軟正黑體" pitchFamily="34" charset="-120"/>
                <a:ea typeface="微軟正黑體" pitchFamily="34" charset="-120"/>
                <a:sym typeface="Wingdings" pitchFamily="2" charset="2"/>
              </a:rPr>
              <a:t>      </a:t>
            </a:r>
            <a:r>
              <a:rPr lang="en-US" altLang="zh-TW" sz="1600" dirty="0" smtClean="0">
                <a:latin typeface="微軟正黑體" pitchFamily="34" charset="-120"/>
                <a:ea typeface="微軟正黑體" pitchFamily="34" charset="-120"/>
                <a:sym typeface="Wingdings" pitchFamily="2" charset="2"/>
              </a:rPr>
              <a:t></a:t>
            </a:r>
            <a:r>
              <a:rPr lang="zh-TW" altLang="en-US" sz="1600" dirty="0" smtClean="0">
                <a:latin typeface="微軟正黑體" pitchFamily="34" charset="-120"/>
                <a:ea typeface="微軟正黑體" pitchFamily="34" charset="-120"/>
                <a:sym typeface="Wingdings" pitchFamily="2" charset="2"/>
              </a:rPr>
              <a:t>顯示</a:t>
            </a:r>
            <a:r>
              <a:rPr lang="en-US" altLang="zh-TW" sz="1600" dirty="0" smtClean="0">
                <a:latin typeface="微軟正黑體" pitchFamily="34" charset="-120"/>
                <a:ea typeface="微軟正黑體" pitchFamily="34" charset="-120"/>
                <a:sym typeface="Wingdings" pitchFamily="2" charset="2"/>
              </a:rPr>
              <a:t>Abrupt</a:t>
            </a:r>
            <a:r>
              <a:rPr lang="zh-TW" altLang="en-US" sz="1600" dirty="0" smtClean="0">
                <a:latin typeface="微軟正黑體" pitchFamily="34" charset="-120"/>
                <a:ea typeface="微軟正黑體" pitchFamily="34" charset="-120"/>
                <a:sym typeface="Wingdings" pitchFamily="2" charset="2"/>
              </a:rPr>
              <a:t>類型能使受測者最快注意到，但辨認度較差誤擊率高。</a:t>
            </a:r>
            <a:endParaRPr lang="en-US" altLang="zh-TW" sz="1600" dirty="0" smtClean="0">
              <a:latin typeface="微軟正黑體" pitchFamily="34" charset="-120"/>
              <a:ea typeface="微軟正黑體" pitchFamily="34" charset="-120"/>
              <a:sym typeface="Wingdings" pitchFamily="2" charset="2"/>
            </a:endParaRPr>
          </a:p>
          <a:p>
            <a:pPr>
              <a:buNone/>
            </a:pPr>
            <a:endParaRPr lang="en-US" altLang="zh-TW" sz="1600" dirty="0" smtClean="0">
              <a:latin typeface="微軟正黑體" pitchFamily="34" charset="-120"/>
              <a:ea typeface="微軟正黑體" pitchFamily="34" charset="-120"/>
            </a:endParaRPr>
          </a:p>
          <a:p>
            <a:r>
              <a:rPr lang="en-US" altLang="zh-TW" sz="1600" dirty="0" smtClean="0">
                <a:latin typeface="微軟正黑體" pitchFamily="34" charset="-120"/>
                <a:ea typeface="微軟正黑體" pitchFamily="34" charset="-120"/>
              </a:rPr>
              <a:t>Gradual</a:t>
            </a:r>
            <a:r>
              <a:rPr lang="zh-TW" altLang="en-US" sz="1600" dirty="0" smtClean="0">
                <a:latin typeface="微軟正黑體" pitchFamily="34" charset="-120"/>
                <a:ea typeface="微軟正黑體" pitchFamily="34" charset="-120"/>
              </a:rPr>
              <a:t>類型需要</a:t>
            </a:r>
            <a:r>
              <a:rPr lang="zh-TW" altLang="en-US" sz="1600" dirty="0">
                <a:latin typeface="微軟正黑體" pitchFamily="34" charset="-120"/>
                <a:ea typeface="微軟正黑體" pitchFamily="34" charset="-120"/>
              </a:rPr>
              <a:t>被預期，因此被視為有效的情境警覺測試，摩托車駕駛在此類型有優勢，在道路安全部分他們對於危險有較多的感知</a:t>
            </a:r>
            <a:endParaRPr lang="en-US" altLang="zh-TW" sz="1600" dirty="0">
              <a:latin typeface="微軟正黑體" pitchFamily="34" charset="-120"/>
              <a:ea typeface="微軟正黑體" pitchFamily="34" charset="-120"/>
            </a:endParaRPr>
          </a:p>
          <a:p>
            <a:pPr>
              <a:buNone/>
            </a:pPr>
            <a:endParaRPr lang="en-US" altLang="zh-TW" sz="1600" dirty="0" smtClean="0">
              <a:latin typeface="微軟正黑體" pitchFamily="34" charset="-120"/>
              <a:ea typeface="微軟正黑體" pitchFamily="34" charset="-120"/>
            </a:endParaRPr>
          </a:p>
          <a:p>
            <a:endParaRPr lang="en-US" altLang="zh-TW" sz="1600" dirty="0" smtClean="0">
              <a:latin typeface="微軟正黑體" pitchFamily="34" charset="-120"/>
              <a:ea typeface="微軟正黑體" pitchFamily="34" charset="-120"/>
            </a:endParaRPr>
          </a:p>
          <a:p>
            <a:endParaRPr lang="zh-TW" altLang="en-US" sz="16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71736" y="2867028"/>
            <a:ext cx="4357718" cy="990600"/>
          </a:xfrm>
        </p:spPr>
        <p:txBody>
          <a:bodyPr>
            <a:noAutofit/>
          </a:bodyPr>
          <a:lstStyle/>
          <a:p>
            <a:r>
              <a:rPr lang="en-US" altLang="zh-TW" sz="4400" dirty="0" smtClean="0">
                <a:latin typeface="04b_21" pitchFamily="2" charset="0"/>
              </a:rPr>
              <a:t>THE END</a:t>
            </a:r>
            <a:endParaRPr lang="zh-TW" altLang="en-US" sz="4400" dirty="0">
              <a:latin typeface="04b_21"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Introduction</a:t>
            </a:r>
            <a:endParaRPr lang="zh-TW" altLang="en-US" dirty="0">
              <a:latin typeface="微軟正黑體" pitchFamily="34" charset="-120"/>
              <a:ea typeface="微軟正黑體" pitchFamily="34" charset="-120"/>
            </a:endParaRPr>
          </a:p>
        </p:txBody>
      </p:sp>
      <p:sp>
        <p:nvSpPr>
          <p:cNvPr id="3" name="內容版面配置區 2"/>
          <p:cNvSpPr>
            <a:spLocks noGrp="1"/>
          </p:cNvSpPr>
          <p:nvPr>
            <p:ph sz="quarter" idx="1"/>
          </p:nvPr>
        </p:nvSpPr>
        <p:spPr>
          <a:xfrm>
            <a:off x="457200" y="1142984"/>
            <a:ext cx="7972452" cy="5509240"/>
          </a:xfrm>
        </p:spPr>
        <p:txBody>
          <a:bodyPr>
            <a:normAutofit lnSpcReduction="10000"/>
          </a:bodyPr>
          <a:lstStyle/>
          <a:p>
            <a:r>
              <a:rPr lang="zh-TW" altLang="en-US" sz="1600" dirty="0" smtClean="0">
                <a:latin typeface="微軟正黑體" pitchFamily="34" charset="-120"/>
                <a:ea typeface="微軟正黑體" pitchFamily="34" charset="-120"/>
              </a:rPr>
              <a:t>美國調查研究顯示</a:t>
            </a:r>
            <a:r>
              <a:rPr lang="en-US" altLang="zh-TW" sz="1600" dirty="0" smtClean="0">
                <a:latin typeface="微軟正黑體" pitchFamily="34" charset="-120"/>
                <a:ea typeface="微軟正黑體" pitchFamily="34" charset="-120"/>
              </a:rPr>
              <a:t>2005</a:t>
            </a:r>
            <a:r>
              <a:rPr lang="zh-TW" altLang="en-US" sz="1600" dirty="0" smtClean="0">
                <a:latin typeface="微軟正黑體" pitchFamily="34" charset="-120"/>
                <a:ea typeface="微軟正黑體" pitchFamily="34" charset="-120"/>
              </a:rPr>
              <a:t>至</a:t>
            </a:r>
            <a:r>
              <a:rPr lang="en-US" altLang="zh-TW" sz="1600" dirty="0" smtClean="0">
                <a:latin typeface="微軟正黑體" pitchFamily="34" charset="-120"/>
                <a:ea typeface="微軟正黑體" pitchFamily="34" charset="-120"/>
              </a:rPr>
              <a:t>2009</a:t>
            </a:r>
            <a:r>
              <a:rPr lang="zh-TW" altLang="en-US" sz="1600" dirty="0" smtClean="0">
                <a:latin typeface="微軟正黑體" pitchFamily="34" charset="-120"/>
                <a:ea typeface="微軟正黑體" pitchFamily="34" charset="-120"/>
              </a:rPr>
              <a:t>年間道路意外事故減少</a:t>
            </a:r>
            <a:r>
              <a:rPr lang="en-US" altLang="zh-TW" sz="1600" dirty="0" smtClean="0">
                <a:latin typeface="微軟正黑體" pitchFamily="34" charset="-120"/>
                <a:ea typeface="微軟正黑體" pitchFamily="34" charset="-120"/>
              </a:rPr>
              <a:t>9.7%</a:t>
            </a:r>
            <a:r>
              <a:rPr lang="zh-TW" altLang="en-US" sz="1600" dirty="0" smtClean="0">
                <a:latin typeface="微軟正黑體" pitchFamily="34" charset="-120"/>
                <a:ea typeface="微軟正黑體" pitchFamily="34" charset="-120"/>
              </a:rPr>
              <a:t>，但其中摩托車事故是增加的，</a:t>
            </a:r>
            <a:r>
              <a:rPr lang="zh-TW" altLang="en-US" sz="1600" dirty="0">
                <a:latin typeface="微軟正黑體" pitchFamily="34" charset="-120"/>
                <a:ea typeface="微軟正黑體" pitchFamily="34" charset="-120"/>
              </a:rPr>
              <a:t>增加</a:t>
            </a:r>
            <a:r>
              <a:rPr lang="en-US" altLang="zh-TW" sz="1600" dirty="0">
                <a:latin typeface="微軟正黑體" pitchFamily="34" charset="-120"/>
                <a:ea typeface="微軟正黑體" pitchFamily="34" charset="-120"/>
              </a:rPr>
              <a:t>2.2%</a:t>
            </a:r>
            <a:endParaRPr lang="en-US" altLang="zh-TW" sz="1600" dirty="0" smtClean="0">
              <a:latin typeface="微軟正黑體" pitchFamily="34" charset="-120"/>
              <a:ea typeface="微軟正黑體" pitchFamily="34" charset="-120"/>
            </a:endParaRPr>
          </a:p>
          <a:p>
            <a:r>
              <a:rPr lang="en-US" altLang="zh-TW" sz="1400" dirty="0" smtClean="0">
                <a:latin typeface="微軟正黑體" pitchFamily="34" charset="-120"/>
                <a:ea typeface="微軟正黑體" pitchFamily="34" charset="-120"/>
              </a:rPr>
              <a:t>National Highway Traffic Safety</a:t>
            </a:r>
            <a:r>
              <a:rPr lang="zh-TW" altLang="en-US" sz="1400" dirty="0" smtClean="0">
                <a:latin typeface="微軟正黑體" pitchFamily="34" charset="-120"/>
                <a:ea typeface="微軟正黑體" pitchFamily="34" charset="-120"/>
              </a:rPr>
              <a:t> </a:t>
            </a:r>
            <a:r>
              <a:rPr lang="en-US" altLang="zh-TW" sz="1400" dirty="0" smtClean="0">
                <a:latin typeface="微軟正黑體" pitchFamily="34" charset="-120"/>
                <a:ea typeface="微軟正黑體" pitchFamily="34" charset="-120"/>
              </a:rPr>
              <a:t>Administration, 2010</a:t>
            </a:r>
          </a:p>
          <a:p>
            <a:pPr>
              <a:buNone/>
            </a:pPr>
            <a:endParaRPr lang="en-US" altLang="zh-TW" sz="14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為了瞭解汽車與機車駕駛的行為與意外事故的關係，現在以道路使用者的技術以及巷道對道路使用者</a:t>
            </a:r>
            <a:r>
              <a:rPr lang="zh-TW" altLang="en-US" sz="1600" dirty="0">
                <a:latin typeface="微軟正黑體" pitchFamily="34" charset="-120"/>
                <a:ea typeface="微軟正黑體" pitchFamily="34" charset="-120"/>
              </a:rPr>
              <a:t>所產生的</a:t>
            </a:r>
            <a:r>
              <a:rPr lang="zh-TW" altLang="en-US" sz="1600" dirty="0" smtClean="0">
                <a:latin typeface="微軟正黑體" pitchFamily="34" charset="-120"/>
                <a:ea typeface="微軟正黑體" pitchFamily="34" charset="-120"/>
              </a:rPr>
              <a:t>危險來評估 </a:t>
            </a:r>
            <a:r>
              <a:rPr lang="en-US" altLang="zh-TW" sz="1600" dirty="0" smtClean="0">
                <a:latin typeface="微軟正黑體" pitchFamily="34" charset="-120"/>
                <a:ea typeface="微軟正黑體" pitchFamily="34" charset="-120"/>
                <a:sym typeface="Wingdings" panose="05000000000000000000" pitchFamily="2" charset="2"/>
              </a:rPr>
              <a:t> </a:t>
            </a:r>
            <a:r>
              <a:rPr lang="zh-TW" altLang="en-US" sz="1600" dirty="0" smtClean="0">
                <a:latin typeface="微軟正黑體" pitchFamily="34" charset="-120"/>
                <a:ea typeface="微軟正黑體" pitchFamily="34" charset="-120"/>
              </a:rPr>
              <a:t>危險感知測試被認為是重要的部分。</a:t>
            </a:r>
            <a:endParaRPr lang="en-US" altLang="zh-TW" sz="1600" dirty="0" smtClean="0">
              <a:latin typeface="微軟正黑體" pitchFamily="34" charset="-120"/>
              <a:ea typeface="微軟正黑體" pitchFamily="34" charset="-120"/>
            </a:endParaRPr>
          </a:p>
          <a:p>
            <a:r>
              <a:rPr lang="en-US" altLang="zh-TW" sz="1400" dirty="0" err="1" smtClean="0">
                <a:latin typeface="微軟正黑體" pitchFamily="34" charset="-120"/>
                <a:ea typeface="微軟正黑體" pitchFamily="34" charset="-120"/>
              </a:rPr>
              <a:t>Quimby</a:t>
            </a:r>
            <a:r>
              <a:rPr lang="zh-TW" altLang="en-US" sz="1400" dirty="0" smtClean="0">
                <a:latin typeface="微軟正黑體" pitchFamily="34" charset="-120"/>
                <a:ea typeface="微軟正黑體" pitchFamily="34" charset="-120"/>
              </a:rPr>
              <a:t> </a:t>
            </a:r>
            <a:r>
              <a:rPr lang="en-US" altLang="zh-TW" sz="1400" dirty="0" smtClean="0">
                <a:latin typeface="微軟正黑體" pitchFamily="34" charset="-120"/>
                <a:ea typeface="微軟正黑體" pitchFamily="34" charset="-120"/>
              </a:rPr>
              <a:t>and Watts et al., 1981</a:t>
            </a:r>
          </a:p>
          <a:p>
            <a:pPr>
              <a:buNone/>
            </a:pPr>
            <a:endParaRPr lang="en-US" altLang="zh-TW" sz="14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摩托車駕駛由於多種的道路駕駛經驗，讓他們比其他駕駛於情境警覺上能提高安全水平，因此摩托車駕駛更能發現附近的緊急意外</a:t>
            </a:r>
            <a:r>
              <a:rPr lang="zh-TW" altLang="en-US" sz="1600" dirty="0">
                <a:latin typeface="微軟正黑體" pitchFamily="34" charset="-120"/>
                <a:ea typeface="微軟正黑體" pitchFamily="34" charset="-120"/>
              </a:rPr>
              <a:t>事故</a:t>
            </a:r>
            <a:r>
              <a:rPr lang="zh-TW" altLang="en-US" sz="1600" dirty="0" smtClean="0">
                <a:latin typeface="微軟正黑體" pitchFamily="34" charset="-120"/>
                <a:ea typeface="微軟正黑體" pitchFamily="34" charset="-120"/>
              </a:rPr>
              <a:t>發生</a:t>
            </a:r>
            <a:endParaRPr lang="en-US" altLang="zh-TW" sz="1600" dirty="0" smtClean="0">
              <a:latin typeface="微軟正黑體" pitchFamily="34" charset="-120"/>
              <a:ea typeface="微軟正黑體" pitchFamily="34" charset="-120"/>
            </a:endParaRPr>
          </a:p>
          <a:p>
            <a:r>
              <a:rPr lang="da-DK" altLang="zh-TW" sz="1400" dirty="0" smtClean="0">
                <a:latin typeface="微軟正黑體" pitchFamily="34" charset="-120"/>
                <a:ea typeface="微軟正黑體" pitchFamily="34" charset="-120"/>
              </a:rPr>
              <a:t>Stanton et al., 2001</a:t>
            </a:r>
          </a:p>
          <a:p>
            <a:endParaRPr lang="da-DK" altLang="zh-TW" sz="14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使用模擬器實驗比傳統預測評估危險來的具真實性。讓受測者觀看視頻並再需要動作的信號出現時按鈕做出反應或使用標桿選擇”安全”與”不安全”，需要動作的信號，例如：轉彎、煞車</a:t>
            </a:r>
          </a:p>
          <a:p>
            <a:r>
              <a:rPr lang="en-US" altLang="zh-TW" sz="1400" dirty="0" smtClean="0">
                <a:latin typeface="微軟正黑體" pitchFamily="34" charset="-120"/>
                <a:ea typeface="微軟正黑體" pitchFamily="34" charset="-120"/>
              </a:rPr>
              <a:t>Hosking et al.,2010</a:t>
            </a:r>
          </a:p>
          <a:p>
            <a:endParaRPr lang="en-US" altLang="zh-TW" sz="14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危險類型會依照高水準情境警覺的敏感程度被分類而進行定義，藉由當危險出現時需要被預期或捕捉道路使用者</a:t>
            </a:r>
            <a:r>
              <a:rPr lang="zh-TW" altLang="en-US" sz="1600" smtClean="0">
                <a:latin typeface="微軟正黑體" pitchFamily="34" charset="-120"/>
                <a:ea typeface="微軟正黑體" pitchFamily="34" charset="-120"/>
              </a:rPr>
              <a:t>的注意力來做分類。</a:t>
            </a:r>
            <a:endParaRPr lang="zh-TW" altLang="en-US" sz="1600" dirty="0" smtClean="0">
              <a:latin typeface="微軟正黑體" pitchFamily="34" charset="-120"/>
              <a:ea typeface="微軟正黑體" pitchFamily="34" charset="-120"/>
            </a:endParaRPr>
          </a:p>
          <a:p>
            <a:r>
              <a:rPr lang="en-US" altLang="zh-TW" sz="1400" dirty="0" smtClean="0">
                <a:latin typeface="微軟正黑體" pitchFamily="34" charset="-120"/>
                <a:ea typeface="微軟正黑體" pitchFamily="34" charset="-120"/>
              </a:rPr>
              <a:t>see </a:t>
            </a:r>
            <a:r>
              <a:rPr lang="en-US" altLang="zh-TW" sz="1400" dirty="0" err="1" smtClean="0">
                <a:latin typeface="微軟正黑體" pitchFamily="34" charset="-120"/>
                <a:ea typeface="微軟正黑體" pitchFamily="34" charset="-120"/>
              </a:rPr>
              <a:t>Horswill</a:t>
            </a:r>
            <a:r>
              <a:rPr lang="en-US" altLang="zh-TW" sz="1400" dirty="0" smtClean="0">
                <a:latin typeface="微軟正黑體" pitchFamily="34" charset="-120"/>
                <a:ea typeface="微軟正黑體" pitchFamily="34" charset="-120"/>
              </a:rPr>
              <a:t> and McKenna et al., 2004 </a:t>
            </a:r>
          </a:p>
          <a:p>
            <a:endParaRPr lang="da-DK" altLang="zh-TW" sz="1400" dirty="0" smtClean="0">
              <a:latin typeface="微軟正黑體" pitchFamily="34" charset="-120"/>
              <a:ea typeface="微軟正黑體" pitchFamily="34" charset="-120"/>
            </a:endParaRPr>
          </a:p>
          <a:p>
            <a:endParaRPr lang="zh-TW" altLang="en-US" sz="16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Method</a:t>
            </a:r>
            <a:endParaRPr lang="zh-TW" altLang="en-US" dirty="0">
              <a:latin typeface="微軟正黑體" pitchFamily="34" charset="-120"/>
              <a:ea typeface="微軟正黑體" pitchFamily="34" charset="-120"/>
            </a:endParaRPr>
          </a:p>
        </p:txBody>
      </p:sp>
      <p:sp>
        <p:nvSpPr>
          <p:cNvPr id="3" name="內容版面配置區 2"/>
          <p:cNvSpPr>
            <a:spLocks noGrp="1"/>
          </p:cNvSpPr>
          <p:nvPr>
            <p:ph sz="quarter" idx="1"/>
          </p:nvPr>
        </p:nvSpPr>
        <p:spPr>
          <a:xfrm>
            <a:off x="457200" y="1214422"/>
            <a:ext cx="8329642" cy="4937760"/>
          </a:xfrm>
        </p:spPr>
        <p:txBody>
          <a:bodyPr>
            <a:normAutofit/>
          </a:bodyPr>
          <a:lstStyle/>
          <a:p>
            <a:pPr>
              <a:buNone/>
            </a:pPr>
            <a:r>
              <a:rPr lang="en-US" altLang="zh-TW" sz="1800" dirty="0" smtClean="0">
                <a:latin typeface="微軟正黑體" pitchFamily="34" charset="-120"/>
                <a:ea typeface="微軟正黑體" pitchFamily="34" charset="-120"/>
              </a:rPr>
              <a:t>Experiment Design</a:t>
            </a:r>
          </a:p>
          <a:p>
            <a:r>
              <a:rPr lang="en-US" altLang="zh-TW" sz="1600" dirty="0" smtClean="0">
                <a:latin typeface="微軟正黑體" pitchFamily="34" charset="-120"/>
                <a:ea typeface="微軟正黑體" pitchFamily="34" charset="-120"/>
              </a:rPr>
              <a:t>3 X 2 </a:t>
            </a:r>
            <a:r>
              <a:rPr lang="zh-TW" altLang="en-US" sz="1600" dirty="0" smtClean="0">
                <a:latin typeface="微軟正黑體" pitchFamily="34" charset="-120"/>
                <a:ea typeface="微軟正黑體" pitchFamily="34" charset="-120"/>
              </a:rPr>
              <a:t>混因子設計</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組間因子：受測者（無經驗、有經驗汽車駕駛與摩托車駕駛）</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組內因子：兩種危險偵測（</a:t>
            </a:r>
            <a:r>
              <a:rPr lang="en-US" altLang="zh-TW" sz="1600" dirty="0" smtClean="0">
                <a:latin typeface="微軟正黑體" pitchFamily="34" charset="-120"/>
                <a:ea typeface="微軟正黑體" pitchFamily="34" charset="-120"/>
              </a:rPr>
              <a:t>Abrupt</a:t>
            </a:r>
            <a:r>
              <a:rPr lang="zh-TW" altLang="en-US" sz="1600" dirty="0" smtClean="0">
                <a:latin typeface="微軟正黑體" pitchFamily="34" charset="-120"/>
                <a:ea typeface="微軟正黑體" pitchFamily="34" charset="-120"/>
              </a:rPr>
              <a:t>、</a:t>
            </a:r>
            <a:r>
              <a:rPr lang="en-US" altLang="zh-TW" sz="1600" dirty="0" smtClean="0">
                <a:latin typeface="微軟正黑體" pitchFamily="34" charset="-120"/>
                <a:ea typeface="微軟正黑體" pitchFamily="34" charset="-120"/>
              </a:rPr>
              <a:t>Gradual</a:t>
            </a:r>
            <a:r>
              <a:rPr lang="zh-TW" altLang="en-US" sz="1600" dirty="0" smtClean="0">
                <a:latin typeface="微軟正黑體" pitchFamily="34" charset="-120"/>
                <a:ea typeface="微軟正黑體" pitchFamily="34" charset="-120"/>
              </a:rPr>
              <a:t>）</a:t>
            </a:r>
            <a:endParaRPr lang="en-US" altLang="zh-TW" sz="1600" dirty="0" smtClean="0">
              <a:latin typeface="微軟正黑體" pitchFamily="34" charset="-120"/>
              <a:ea typeface="微軟正黑體" pitchFamily="34" charset="-120"/>
            </a:endParaRPr>
          </a:p>
          <a:p>
            <a:pPr>
              <a:buNone/>
            </a:pPr>
            <a:endParaRPr lang="en-US" altLang="zh-TW" sz="1800" dirty="0" smtClean="0">
              <a:latin typeface="微軟正黑體" pitchFamily="34" charset="-120"/>
              <a:ea typeface="微軟正黑體" pitchFamily="34" charset="-120"/>
            </a:endParaRPr>
          </a:p>
          <a:p>
            <a:pPr>
              <a:buNone/>
            </a:pPr>
            <a:r>
              <a:rPr lang="zh-TW" altLang="en-US" sz="1800" dirty="0" smtClean="0">
                <a:latin typeface="微軟正黑體" pitchFamily="34" charset="-120"/>
                <a:ea typeface="微軟正黑體" pitchFamily="34" charset="-120"/>
              </a:rPr>
              <a:t>受測者</a:t>
            </a:r>
            <a:endParaRPr lang="en-US" altLang="zh-TW" sz="1800" dirty="0" smtClean="0">
              <a:latin typeface="微軟正黑體" pitchFamily="34" charset="-120"/>
              <a:ea typeface="微軟正黑體" pitchFamily="34" charset="-120"/>
            </a:endParaRPr>
          </a:p>
          <a:p>
            <a:pPr>
              <a:buNone/>
            </a:pPr>
            <a:r>
              <a:rPr lang="zh-TW" altLang="en-US" sz="1600" dirty="0" smtClean="0">
                <a:latin typeface="微軟正黑體" pitchFamily="34" charset="-120"/>
                <a:ea typeface="微軟正黑體" pitchFamily="34" charset="-120"/>
              </a:rPr>
              <a:t>分為三組：</a:t>
            </a:r>
            <a:endParaRPr lang="en-US" altLang="zh-TW" sz="1600" dirty="0" smtClean="0">
              <a:latin typeface="微軟正黑體" pitchFamily="34" charset="-120"/>
              <a:ea typeface="微軟正黑體" pitchFamily="34" charset="-120"/>
            </a:endParaRPr>
          </a:p>
          <a:p>
            <a:r>
              <a:rPr lang="en-US" altLang="zh-TW" sz="1600" dirty="0" smtClean="0">
                <a:latin typeface="微軟正黑體" pitchFamily="34" charset="-120"/>
                <a:ea typeface="微軟正黑體" pitchFamily="34" charset="-120"/>
              </a:rPr>
              <a:t>25</a:t>
            </a:r>
            <a:r>
              <a:rPr lang="zh-TW" altLang="en-US" sz="1600" dirty="0" smtClean="0">
                <a:latin typeface="微軟正黑體" pitchFamily="34" charset="-120"/>
                <a:ea typeface="微軟正黑體" pitchFamily="34" charset="-120"/>
              </a:rPr>
              <a:t>位</a:t>
            </a:r>
            <a:r>
              <a:rPr lang="en-US" altLang="zh-TW" sz="1600" dirty="0" smtClean="0">
                <a:latin typeface="微軟正黑體" pitchFamily="34" charset="-120"/>
                <a:ea typeface="微軟正黑體" pitchFamily="34" charset="-120"/>
              </a:rPr>
              <a:t>18~24</a:t>
            </a:r>
            <a:r>
              <a:rPr lang="zh-TW" altLang="en-US" sz="1600" dirty="0" smtClean="0">
                <a:latin typeface="微軟正黑體" pitchFamily="34" charset="-120"/>
                <a:ea typeface="微軟正黑體" pitchFamily="34" charset="-120"/>
              </a:rPr>
              <a:t>歲無經驗汽車駕駛，完成初步開車訓練且擁有許可證</a:t>
            </a:r>
            <a:endParaRPr lang="en-US" altLang="zh-TW" sz="1600" dirty="0" smtClean="0">
              <a:latin typeface="微軟正黑體" pitchFamily="34" charset="-120"/>
              <a:ea typeface="微軟正黑體" pitchFamily="34" charset="-120"/>
            </a:endParaRPr>
          </a:p>
          <a:p>
            <a:r>
              <a:rPr lang="en-US" altLang="zh-TW" sz="1600" dirty="0" smtClean="0">
                <a:latin typeface="微軟正黑體" pitchFamily="34" charset="-120"/>
                <a:ea typeface="微軟正黑體" pitchFamily="34" charset="-120"/>
              </a:rPr>
              <a:t>38</a:t>
            </a:r>
            <a:r>
              <a:rPr lang="zh-TW" altLang="en-US" sz="1600" dirty="0" smtClean="0">
                <a:latin typeface="微軟正黑體" pitchFamily="34" charset="-120"/>
                <a:ea typeface="微軟正黑體" pitchFamily="34" charset="-120"/>
              </a:rPr>
              <a:t>位</a:t>
            </a:r>
            <a:r>
              <a:rPr lang="en-US" altLang="zh-TW" sz="1600" dirty="0" smtClean="0">
                <a:latin typeface="微軟正黑體" pitchFamily="34" charset="-120"/>
                <a:ea typeface="微軟正黑體" pitchFamily="34" charset="-120"/>
              </a:rPr>
              <a:t>19~75</a:t>
            </a:r>
            <a:r>
              <a:rPr lang="zh-TW" altLang="en-US" sz="1600" dirty="0" smtClean="0">
                <a:latin typeface="微軟正黑體" pitchFamily="34" charset="-120"/>
                <a:ea typeface="微軟正黑體" pitchFamily="34" charset="-120"/>
              </a:rPr>
              <a:t>歲至少</a:t>
            </a:r>
            <a:r>
              <a:rPr lang="en-US" altLang="zh-TW" sz="1600" dirty="0" smtClean="0">
                <a:latin typeface="微軟正黑體" pitchFamily="34" charset="-120"/>
                <a:ea typeface="微軟正黑體" pitchFamily="34" charset="-120"/>
              </a:rPr>
              <a:t>2</a:t>
            </a:r>
            <a:r>
              <a:rPr lang="zh-TW" altLang="en-US" sz="1600" dirty="0" smtClean="0">
                <a:latin typeface="微軟正黑體" pitchFamily="34" charset="-120"/>
                <a:ea typeface="微軟正黑體" pitchFamily="34" charset="-120"/>
              </a:rPr>
              <a:t>年以上開車經驗（平均為</a:t>
            </a:r>
            <a:r>
              <a:rPr lang="en-US" altLang="zh-TW" sz="1600" dirty="0" smtClean="0">
                <a:latin typeface="微軟正黑體" pitchFamily="34" charset="-120"/>
                <a:ea typeface="微軟正黑體" pitchFamily="34" charset="-120"/>
              </a:rPr>
              <a:t>11.41</a:t>
            </a:r>
            <a:r>
              <a:rPr lang="zh-TW" altLang="en-US" sz="1600" dirty="0" smtClean="0">
                <a:latin typeface="微軟正黑體" pitchFamily="34" charset="-120"/>
                <a:ea typeface="微軟正黑體" pitchFamily="34" charset="-120"/>
              </a:rPr>
              <a:t>年）</a:t>
            </a:r>
            <a:endParaRPr lang="en-US" altLang="zh-TW" sz="1600" dirty="0" smtClean="0">
              <a:latin typeface="微軟正黑體" pitchFamily="34" charset="-120"/>
              <a:ea typeface="微軟正黑體" pitchFamily="34" charset="-120"/>
            </a:endParaRPr>
          </a:p>
          <a:p>
            <a:r>
              <a:rPr lang="en-US" altLang="zh-TW" sz="1600" dirty="0" smtClean="0">
                <a:latin typeface="微軟正黑體" pitchFamily="34" charset="-120"/>
                <a:ea typeface="微軟正黑體" pitchFamily="34" charset="-120"/>
              </a:rPr>
              <a:t>30</a:t>
            </a:r>
            <a:r>
              <a:rPr lang="zh-TW" altLang="en-US" sz="1600" dirty="0" smtClean="0">
                <a:latin typeface="微軟正黑體" pitchFamily="34" charset="-120"/>
                <a:ea typeface="微軟正黑體" pitchFamily="34" charset="-120"/>
              </a:rPr>
              <a:t>位</a:t>
            </a:r>
            <a:r>
              <a:rPr lang="en-US" altLang="zh-TW" sz="1600" dirty="0" smtClean="0">
                <a:latin typeface="微軟正黑體" pitchFamily="34" charset="-120"/>
                <a:ea typeface="微軟正黑體" pitchFamily="34" charset="-120"/>
              </a:rPr>
              <a:t>20~66</a:t>
            </a:r>
            <a:r>
              <a:rPr lang="zh-TW" altLang="en-US" sz="1600" dirty="0" smtClean="0">
                <a:latin typeface="微軟正黑體" pitchFamily="34" charset="-120"/>
                <a:ea typeface="微軟正黑體" pitchFamily="34" charset="-120"/>
              </a:rPr>
              <a:t>歲至少</a:t>
            </a:r>
            <a:r>
              <a:rPr lang="en-US" altLang="zh-TW" sz="1600" dirty="0" smtClean="0">
                <a:latin typeface="微軟正黑體" pitchFamily="34" charset="-120"/>
                <a:ea typeface="微軟正黑體" pitchFamily="34" charset="-120"/>
              </a:rPr>
              <a:t>2</a:t>
            </a:r>
            <a:r>
              <a:rPr lang="zh-TW" altLang="en-US" sz="1600" dirty="0" smtClean="0">
                <a:latin typeface="微軟正黑體" pitchFamily="34" charset="-120"/>
                <a:ea typeface="微軟正黑體" pitchFamily="34" charset="-120"/>
              </a:rPr>
              <a:t>年騎摩托車經驗，且擁有汽車駕照與至少</a:t>
            </a:r>
            <a:r>
              <a:rPr lang="en-US" altLang="zh-TW" sz="1600" dirty="0" smtClean="0">
                <a:latin typeface="微軟正黑體" pitchFamily="34" charset="-120"/>
                <a:ea typeface="微軟正黑體" pitchFamily="34" charset="-120"/>
              </a:rPr>
              <a:t>2</a:t>
            </a:r>
            <a:r>
              <a:rPr lang="zh-TW" altLang="en-US" sz="1600" dirty="0" smtClean="0">
                <a:latin typeface="微軟正黑體" pitchFamily="34" charset="-120"/>
                <a:ea typeface="微軟正黑體" pitchFamily="34" charset="-120"/>
              </a:rPr>
              <a:t>以上的開車經驗</a:t>
            </a:r>
            <a:endParaRPr lang="en-US" altLang="zh-TW" sz="1600" dirty="0" smtClean="0">
              <a:latin typeface="微軟正黑體" pitchFamily="34" charset="-120"/>
              <a:ea typeface="微軟正黑體" pitchFamily="34" charset="-120"/>
            </a:endParaRPr>
          </a:p>
          <a:p>
            <a:pPr>
              <a:buNone/>
            </a:pPr>
            <a:endParaRPr lang="zh-TW" altLang="en-US" sz="1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Method</a:t>
            </a:r>
            <a:endParaRPr lang="zh-TW" altLang="en-US" dirty="0">
              <a:latin typeface="微軟正黑體" pitchFamily="34" charset="-120"/>
              <a:ea typeface="微軟正黑體" pitchFamily="34" charset="-120"/>
            </a:endParaRPr>
          </a:p>
        </p:txBody>
      </p:sp>
      <p:sp>
        <p:nvSpPr>
          <p:cNvPr id="3" name="內容版面配置區 2"/>
          <p:cNvSpPr>
            <a:spLocks noGrp="1"/>
          </p:cNvSpPr>
          <p:nvPr>
            <p:ph sz="quarter" idx="1"/>
          </p:nvPr>
        </p:nvSpPr>
        <p:spPr>
          <a:xfrm>
            <a:off x="457200" y="1142984"/>
            <a:ext cx="8686800" cy="5643578"/>
          </a:xfrm>
        </p:spPr>
        <p:txBody>
          <a:bodyPr>
            <a:normAutofit/>
          </a:bodyPr>
          <a:lstStyle/>
          <a:p>
            <a:pPr>
              <a:buNone/>
            </a:pPr>
            <a:r>
              <a:rPr lang="zh-TW" altLang="en-US" sz="1800" dirty="0" smtClean="0">
                <a:latin typeface="微軟正黑體" pitchFamily="34" charset="-120"/>
                <a:ea typeface="微軟正黑體" pitchFamily="34" charset="-120"/>
              </a:rPr>
              <a:t>危險定義</a:t>
            </a:r>
            <a:endParaRPr lang="en-US" altLang="zh-TW" sz="18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任何會引起採取行動去預防可能的危險，根據其他道路使用者行動之前做分類</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孩子突然跑到鏡頭前 </a:t>
            </a:r>
            <a:r>
              <a:rPr lang="en-US" altLang="zh-TW" sz="1600" dirty="0" smtClean="0">
                <a:latin typeface="微軟正黑體" pitchFamily="34" charset="-120"/>
                <a:ea typeface="微軟正黑體" pitchFamily="34" charset="-120"/>
                <a:sym typeface="Wingdings" pitchFamily="2" charset="2"/>
              </a:rPr>
              <a:t> abrupt</a:t>
            </a:r>
          </a:p>
          <a:p>
            <a:r>
              <a:rPr lang="zh-TW" altLang="en-US" sz="1600" dirty="0" smtClean="0">
                <a:latin typeface="微軟正黑體" pitchFamily="34" charset="-120"/>
                <a:ea typeface="微軟正黑體" pitchFamily="34" charset="-120"/>
                <a:sym typeface="Wingdings" pitchFamily="2" charset="2"/>
              </a:rPr>
              <a:t>孩子突然從停著車子後面或人行道上出現 </a:t>
            </a:r>
            <a:r>
              <a:rPr lang="en-US" altLang="zh-TW" sz="1600" dirty="0" smtClean="0">
                <a:latin typeface="微軟正黑體" pitchFamily="34" charset="-120"/>
                <a:ea typeface="微軟正黑體" pitchFamily="34" charset="-120"/>
                <a:sym typeface="Wingdings" pitchFamily="2" charset="2"/>
              </a:rPr>
              <a:t> gradual</a:t>
            </a:r>
          </a:p>
          <a:p>
            <a:r>
              <a:rPr lang="en-US" altLang="zh-TW" sz="1600" dirty="0" smtClean="0">
                <a:latin typeface="微軟正黑體" pitchFamily="34" charset="-120"/>
                <a:ea typeface="微軟正黑體" pitchFamily="34" charset="-120"/>
              </a:rPr>
              <a:t>abrupt</a:t>
            </a:r>
            <a:r>
              <a:rPr lang="zh-TW" altLang="en-US" sz="1600" dirty="0" smtClean="0">
                <a:latin typeface="微軟正黑體" pitchFamily="34" charset="-120"/>
                <a:ea typeface="微軟正黑體" pitchFamily="34" charset="-120"/>
              </a:rPr>
              <a:t>出現</a:t>
            </a:r>
            <a:r>
              <a:rPr lang="en-US" altLang="zh-TW" sz="1600" dirty="0" smtClean="0">
                <a:latin typeface="微軟正黑體" pitchFamily="34" charset="-120"/>
                <a:ea typeface="微軟正黑體" pitchFamily="34" charset="-120"/>
              </a:rPr>
              <a:t>3</a:t>
            </a:r>
            <a:r>
              <a:rPr lang="zh-TW" altLang="en-US" sz="1600" dirty="0" smtClean="0">
                <a:latin typeface="微軟正黑體" pitchFamily="34" charset="-120"/>
                <a:ea typeface="微軟正黑體" pitchFamily="34" charset="-120"/>
              </a:rPr>
              <a:t>秒、</a:t>
            </a:r>
            <a:r>
              <a:rPr lang="en-US" altLang="zh-TW" sz="1600" dirty="0" smtClean="0">
                <a:latin typeface="微軟正黑體" pitchFamily="34" charset="-120"/>
                <a:ea typeface="微軟正黑體" pitchFamily="34" charset="-120"/>
              </a:rPr>
              <a:t>gradual</a:t>
            </a:r>
            <a:r>
              <a:rPr lang="zh-TW" altLang="en-US" sz="1600" dirty="0" smtClean="0">
                <a:latin typeface="微軟正黑體" pitchFamily="34" charset="-120"/>
                <a:ea typeface="微軟正黑體" pitchFamily="34" charset="-120"/>
              </a:rPr>
              <a:t>出現</a:t>
            </a:r>
            <a:r>
              <a:rPr lang="en-US" altLang="zh-TW" sz="1600" dirty="0" smtClean="0">
                <a:latin typeface="微軟正黑體" pitchFamily="34" charset="-120"/>
                <a:ea typeface="微軟正黑體" pitchFamily="34" charset="-120"/>
              </a:rPr>
              <a:t>5</a:t>
            </a:r>
            <a:r>
              <a:rPr lang="zh-TW" altLang="en-US" sz="1600" dirty="0" smtClean="0">
                <a:latin typeface="微軟正黑體" pitchFamily="34" charset="-120"/>
                <a:ea typeface="微軟正黑體" pitchFamily="34" charset="-120"/>
              </a:rPr>
              <a:t>秒</a:t>
            </a:r>
            <a:endParaRPr lang="en-US" altLang="zh-TW" sz="1600" dirty="0" smtClean="0">
              <a:latin typeface="微軟正黑體" pitchFamily="34" charset="-120"/>
              <a:ea typeface="微軟正黑體" pitchFamily="34" charset="-120"/>
            </a:endParaRPr>
          </a:p>
          <a:p>
            <a:pPr>
              <a:buNone/>
            </a:pPr>
            <a:endParaRPr lang="en-US" altLang="zh-TW" sz="1800" dirty="0" smtClean="0">
              <a:latin typeface="微軟正黑體" pitchFamily="34" charset="-120"/>
              <a:ea typeface="微軟正黑體" pitchFamily="34" charset="-120"/>
            </a:endParaRPr>
          </a:p>
          <a:p>
            <a:pPr>
              <a:buNone/>
            </a:pPr>
            <a:r>
              <a:rPr lang="zh-TW" altLang="en-US" sz="1800" dirty="0" smtClean="0">
                <a:latin typeface="微軟正黑體" pitchFamily="34" charset="-120"/>
                <a:ea typeface="微軟正黑體" pitchFamily="34" charset="-120"/>
              </a:rPr>
              <a:t>危險</a:t>
            </a:r>
            <a:r>
              <a:rPr lang="zh-TW" altLang="en-US" sz="1800" dirty="0" smtClean="0">
                <a:latin typeface="微軟正黑體" pitchFamily="34" charset="-120"/>
                <a:ea typeface="微軟正黑體" pitchFamily="34" charset="-120"/>
              </a:rPr>
              <a:t>偵測影片</a:t>
            </a:r>
            <a:endParaRPr lang="en-US" altLang="zh-TW" sz="18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以駕駛的視角沿著不同道路類型拍攝</a:t>
            </a:r>
            <a:r>
              <a:rPr lang="en-US" altLang="zh-TW" sz="1600" dirty="0" smtClean="0">
                <a:latin typeface="微軟正黑體" pitchFamily="34" charset="-120"/>
                <a:ea typeface="微軟正黑體" pitchFamily="34" charset="-120"/>
              </a:rPr>
              <a:t>20~95</a:t>
            </a:r>
            <a:r>
              <a:rPr lang="zh-TW" altLang="en-US" sz="1600" dirty="0" smtClean="0">
                <a:latin typeface="微軟正黑體" pitchFamily="34" charset="-120"/>
                <a:ea typeface="微軟正黑體" pitchFamily="34" charset="-120"/>
              </a:rPr>
              <a:t>秒的影片，平均</a:t>
            </a:r>
            <a:r>
              <a:rPr lang="en-US" altLang="zh-TW" sz="1600" dirty="0" smtClean="0">
                <a:latin typeface="微軟正黑體" pitchFamily="34" charset="-120"/>
                <a:ea typeface="微軟正黑體" pitchFamily="34" charset="-120"/>
              </a:rPr>
              <a:t>50</a:t>
            </a:r>
            <a:r>
              <a:rPr lang="zh-TW" altLang="en-US" sz="1600" dirty="0" smtClean="0">
                <a:latin typeface="微軟正黑體" pitchFamily="34" charset="-120"/>
                <a:ea typeface="微軟正黑體" pitchFamily="34" charset="-120"/>
              </a:rPr>
              <a:t>秒</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例如：農村場景、住宅區</a:t>
            </a:r>
            <a:r>
              <a:rPr lang="en-US" altLang="zh-TW" sz="1600" dirty="0" smtClean="0">
                <a:latin typeface="微軟正黑體" pitchFamily="34" charset="-120"/>
                <a:ea typeface="微軟正黑體" pitchFamily="34" charset="-120"/>
              </a:rPr>
              <a:t>……</a:t>
            </a:r>
            <a:r>
              <a:rPr lang="zh-TW" altLang="en-US" sz="1600" dirty="0" smtClean="0">
                <a:latin typeface="微軟正黑體" pitchFamily="34" charset="-120"/>
                <a:ea typeface="微軟正黑體" pitchFamily="34" charset="-120"/>
              </a:rPr>
              <a:t>等等</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每一個影片至少包含一項危險，最多三項危險，</a:t>
            </a:r>
            <a:r>
              <a:rPr lang="en-US" altLang="zh-TW" sz="1600" dirty="0" smtClean="0">
                <a:latin typeface="微軟正黑體" pitchFamily="34" charset="-120"/>
                <a:ea typeface="微軟正黑體" pitchFamily="34" charset="-120"/>
              </a:rPr>
              <a:t>20</a:t>
            </a:r>
            <a:r>
              <a:rPr lang="zh-TW" altLang="en-US" sz="1600" dirty="0" smtClean="0">
                <a:latin typeface="微軟正黑體" pitchFamily="34" charset="-120"/>
                <a:ea typeface="微軟正黑體" pitchFamily="34" charset="-120"/>
              </a:rPr>
              <a:t>個影片至少單一種類型，其餘為兩種皆</a:t>
            </a:r>
            <a:r>
              <a:rPr lang="zh-TW" altLang="en-US" sz="1600" dirty="0" smtClean="0">
                <a:latin typeface="微軟正黑體" pitchFamily="34" charset="-120"/>
                <a:ea typeface="微軟正黑體" pitchFamily="34" charset="-120"/>
              </a:rPr>
              <a:t>有</a:t>
            </a:r>
            <a:endParaRPr lang="en-US" altLang="zh-TW" sz="1600" dirty="0" smtClean="0">
              <a:latin typeface="微軟正黑體" pitchFamily="34" charset="-120"/>
              <a:ea typeface="微軟正黑體" pitchFamily="34" charset="-120"/>
            </a:endParaRPr>
          </a:p>
          <a:p>
            <a:endParaRPr lang="en-US" altLang="zh-TW" sz="1600" dirty="0" smtClean="0">
              <a:latin typeface="微軟正黑體" pitchFamily="34" charset="-120"/>
              <a:ea typeface="微軟正黑體" pitchFamily="34" charset="-120"/>
            </a:endParaRPr>
          </a:p>
          <a:p>
            <a:pPr>
              <a:buNone/>
            </a:pPr>
            <a:r>
              <a:rPr lang="zh-TW" altLang="en-US" sz="1800" dirty="0" smtClean="0">
                <a:latin typeface="微軟正黑體" pitchFamily="34" charset="-120"/>
                <a:ea typeface="微軟正黑體" pitchFamily="34" charset="-120"/>
              </a:rPr>
              <a:t>實驗方式</a:t>
            </a:r>
            <a:endParaRPr lang="en-US" altLang="zh-TW" sz="18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影片使用</a:t>
            </a:r>
            <a:r>
              <a:rPr lang="en-US" altLang="zh-TW" sz="1600" dirty="0" smtClean="0">
                <a:latin typeface="微軟正黑體" pitchFamily="34" charset="-120"/>
                <a:ea typeface="微軟正黑體" pitchFamily="34" charset="-120"/>
              </a:rPr>
              <a:t>Apple </a:t>
            </a:r>
            <a:r>
              <a:rPr lang="en-US" altLang="zh-TW" sz="1600" dirty="0" err="1" smtClean="0">
                <a:latin typeface="微軟正黑體" pitchFamily="34" charset="-120"/>
                <a:ea typeface="微軟正黑體" pitchFamily="34" charset="-120"/>
              </a:rPr>
              <a:t>iMAC</a:t>
            </a:r>
            <a:r>
              <a:rPr lang="zh-TW" altLang="en-US" sz="1600" dirty="0" smtClean="0">
                <a:latin typeface="微軟正黑體" pitchFamily="34" charset="-120"/>
                <a:ea typeface="微軟正黑體" pitchFamily="34" charset="-120"/>
              </a:rPr>
              <a:t> </a:t>
            </a:r>
            <a:r>
              <a:rPr lang="en-US" altLang="zh-TW" sz="1600" dirty="0" smtClean="0">
                <a:latin typeface="微軟正黑體" pitchFamily="34" charset="-120"/>
                <a:ea typeface="微軟正黑體" pitchFamily="34" charset="-120"/>
              </a:rPr>
              <a:t>G5 17</a:t>
            </a:r>
            <a:r>
              <a:rPr lang="zh-TW" altLang="en-US" sz="1600" dirty="0" smtClean="0">
                <a:latin typeface="微軟正黑體" pitchFamily="34" charset="-120"/>
                <a:ea typeface="微軟正黑體" pitchFamily="34" charset="-120"/>
              </a:rPr>
              <a:t>吋螢幕顯示影片並記錄受測者反應</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受測者距離螢幕</a:t>
            </a:r>
            <a:r>
              <a:rPr lang="en-US" altLang="zh-TW" sz="1600" dirty="0" smtClean="0">
                <a:latin typeface="微軟正黑體" pitchFamily="34" charset="-120"/>
                <a:ea typeface="微軟正黑體" pitchFamily="34" charset="-120"/>
              </a:rPr>
              <a:t>60cm</a:t>
            </a:r>
            <a:r>
              <a:rPr lang="zh-TW" altLang="en-US" sz="1600" dirty="0" smtClean="0">
                <a:latin typeface="微軟正黑體" pitchFamily="34" charset="-120"/>
                <a:ea typeface="微軟正黑體" pitchFamily="34" charset="-120"/>
              </a:rPr>
              <a:t>，看到潛在危險需按下空白鍵做反應</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收集反應時間與危險偵測率</a:t>
            </a:r>
            <a:endParaRPr lang="en-US" altLang="zh-TW" sz="1600" dirty="0" smtClean="0">
              <a:latin typeface="微軟正黑體" pitchFamily="34" charset="-120"/>
              <a:ea typeface="微軟正黑體" pitchFamily="34" charset="-120"/>
            </a:endParaRPr>
          </a:p>
          <a:p>
            <a:r>
              <a:rPr lang="en-US" altLang="zh-TW" sz="1600" dirty="0" smtClean="0">
                <a:latin typeface="微軟正黑體" pitchFamily="34" charset="-120"/>
                <a:ea typeface="微軟正黑體" pitchFamily="34" charset="-120"/>
              </a:rPr>
              <a:t>5</a:t>
            </a:r>
            <a:r>
              <a:rPr lang="zh-TW" altLang="en-US" sz="1600" dirty="0" smtClean="0">
                <a:latin typeface="微軟正黑體" pitchFamily="34" charset="-120"/>
                <a:ea typeface="微軟正黑體" pitchFamily="34" charset="-120"/>
              </a:rPr>
              <a:t>個影片給予練習、</a:t>
            </a:r>
            <a:r>
              <a:rPr lang="en-US" altLang="zh-TW" sz="1600" dirty="0" smtClean="0">
                <a:latin typeface="微軟正黑體" pitchFamily="34" charset="-120"/>
                <a:ea typeface="微軟正黑體" pitchFamily="34" charset="-120"/>
              </a:rPr>
              <a:t>40</a:t>
            </a:r>
            <a:r>
              <a:rPr lang="zh-TW" altLang="en-US" sz="1600" dirty="0" smtClean="0">
                <a:latin typeface="微軟正黑體" pitchFamily="34" charset="-120"/>
                <a:ea typeface="微軟正黑體" pitchFamily="34" charset="-120"/>
              </a:rPr>
              <a:t>個影片隨機給予測驗</a:t>
            </a:r>
            <a:endParaRPr lang="en-US" altLang="zh-TW" sz="1600" dirty="0" smtClean="0">
              <a:latin typeface="微軟正黑體" pitchFamily="34" charset="-120"/>
              <a:ea typeface="微軟正黑體" pitchFamily="34" charset="-120"/>
            </a:endParaRPr>
          </a:p>
          <a:p>
            <a:endParaRPr lang="en-US" altLang="zh-TW" sz="1800" dirty="0" smtClean="0">
              <a:latin typeface="微軟正黑體" pitchFamily="34" charset="-120"/>
              <a:ea typeface="微軟正黑體" pitchFamily="34" charset="-120"/>
            </a:endParaRPr>
          </a:p>
          <a:p>
            <a:pPr>
              <a:buNone/>
            </a:pPr>
            <a:endParaRPr lang="en-US" altLang="zh-TW" sz="1800" dirty="0" smtClean="0">
              <a:latin typeface="微軟正黑體" pitchFamily="34" charset="-120"/>
              <a:ea typeface="微軟正黑體" pitchFamily="34" charset="-120"/>
            </a:endParaRPr>
          </a:p>
          <a:p>
            <a:pPr>
              <a:buNone/>
            </a:pPr>
            <a:endParaRPr lang="zh-TW" altLang="en-US" sz="1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1219200"/>
            <a:ext cx="8229600" cy="2852742"/>
          </a:xfrm>
        </p:spPr>
        <p:txBody>
          <a:bodyPr/>
          <a:lstStyle/>
          <a:p>
            <a:r>
              <a:rPr lang="en-US" altLang="zh-TW" sz="1800" dirty="0" smtClean="0">
                <a:latin typeface="微軟正黑體" pitchFamily="34" charset="-120"/>
                <a:ea typeface="微軟正黑體" pitchFamily="34" charset="-120"/>
              </a:rPr>
              <a:t>independent variables</a:t>
            </a:r>
            <a:r>
              <a:rPr lang="zh-TW" altLang="en-US" sz="1800" dirty="0" smtClean="0">
                <a:latin typeface="微軟正黑體" pitchFamily="34" charset="-120"/>
                <a:ea typeface="微軟正黑體" pitchFamily="34" charset="-120"/>
              </a:rPr>
              <a:t>：</a:t>
            </a:r>
            <a:endParaRPr lang="en-US" altLang="zh-TW" sz="18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道路使用者</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危險類型</a:t>
            </a:r>
            <a:endParaRPr lang="en-US" altLang="zh-TW" sz="1600" dirty="0" smtClean="0">
              <a:latin typeface="微軟正黑體" pitchFamily="34" charset="-120"/>
              <a:ea typeface="微軟正黑體" pitchFamily="34" charset="-120"/>
            </a:endParaRPr>
          </a:p>
          <a:p>
            <a:endParaRPr lang="en-US" altLang="zh-TW" sz="1800" dirty="0" smtClean="0">
              <a:latin typeface="微軟正黑體" pitchFamily="34" charset="-120"/>
              <a:ea typeface="微軟正黑體" pitchFamily="34" charset="-120"/>
            </a:endParaRPr>
          </a:p>
          <a:p>
            <a:r>
              <a:rPr lang="en-US" altLang="zh-TW" sz="1800" dirty="0" smtClean="0">
                <a:latin typeface="微軟正黑體" pitchFamily="34" charset="-120"/>
                <a:ea typeface="微軟正黑體" pitchFamily="34" charset="-120"/>
              </a:rPr>
              <a:t>dependent measures</a:t>
            </a:r>
          </a:p>
          <a:p>
            <a:r>
              <a:rPr lang="zh-TW" altLang="en-US" sz="1600" dirty="0" smtClean="0">
                <a:latin typeface="微軟正黑體" pitchFamily="34" charset="-120"/>
                <a:ea typeface="微軟正黑體" pitchFamily="34" charset="-120"/>
              </a:rPr>
              <a:t>反應時間</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危險偵測率</a:t>
            </a:r>
            <a:endParaRPr lang="en-US" altLang="zh-TW" sz="1600" dirty="0" smtClean="0">
              <a:latin typeface="微軟正黑體" pitchFamily="34" charset="-120"/>
              <a:ea typeface="微軟正黑體" pitchFamily="34" charset="-120"/>
            </a:endParaRPr>
          </a:p>
          <a:p>
            <a:r>
              <a:rPr lang="zh-TW" altLang="en-US" sz="1600" dirty="0" smtClean="0">
                <a:latin typeface="微軟正黑體" pitchFamily="34" charset="-120"/>
                <a:ea typeface="微軟正黑體" pitchFamily="34" charset="-120"/>
              </a:rPr>
              <a:t>危險偵測差異比</a:t>
            </a:r>
            <a:endParaRPr lang="en-US" altLang="zh-TW" sz="1600" dirty="0" smtClean="0">
              <a:latin typeface="微軟正黑體" pitchFamily="34" charset="-120"/>
              <a:ea typeface="微軟正黑體" pitchFamily="34" charset="-120"/>
            </a:endParaRPr>
          </a:p>
          <a:p>
            <a:endParaRPr lang="zh-TW" altLang="en-US" sz="1800" dirty="0" smtClean="0">
              <a:latin typeface="微軟正黑體" pitchFamily="34" charset="-120"/>
              <a:ea typeface="微軟正黑體" pitchFamily="34" charset="-120"/>
            </a:endParaRPr>
          </a:p>
          <a:p>
            <a:endParaRPr lang="zh-TW" altLang="en-US" dirty="0">
              <a:latin typeface="微軟正黑體" pitchFamily="34" charset="-120"/>
              <a:ea typeface="微軟正黑體" pitchFamily="34" charset="-120"/>
            </a:endParaRPr>
          </a:p>
        </p:txBody>
      </p:sp>
      <p:sp>
        <p:nvSpPr>
          <p:cNvPr id="7" name="標題 1"/>
          <p:cNvSpPr>
            <a:spLocks noGrp="1"/>
          </p:cNvSpPr>
          <p:nvPr>
            <p:ph type="title"/>
          </p:nvPr>
        </p:nvSpPr>
        <p:spPr>
          <a:xfrm>
            <a:off x="457200" y="152400"/>
            <a:ext cx="8229600" cy="990600"/>
          </a:xfrm>
        </p:spPr>
        <p:txBody>
          <a:bodyPr/>
          <a:lstStyle/>
          <a:p>
            <a:r>
              <a:rPr lang="en-US" altLang="zh-TW" dirty="0" smtClean="0">
                <a:latin typeface="微軟正黑體" pitchFamily="34" charset="-120"/>
                <a:ea typeface="微軟正黑體" pitchFamily="34" charset="-120"/>
              </a:rPr>
              <a:t>Method</a:t>
            </a:r>
            <a:endParaRPr lang="zh-TW" altLang="en-US"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itchFamily="34" charset="-120"/>
              <a:ea typeface="微軟正黑體" pitchFamily="34" charset="-120"/>
            </a:endParaRPr>
          </a:p>
        </p:txBody>
      </p:sp>
      <p:pic>
        <p:nvPicPr>
          <p:cNvPr id="1026" name="Picture 2"/>
          <p:cNvPicPr>
            <a:picLocks noGrp="1" noChangeAspect="1" noChangeArrowheads="1"/>
          </p:cNvPicPr>
          <p:nvPr>
            <p:ph sz="quarter" idx="1"/>
          </p:nvPr>
        </p:nvPicPr>
        <p:blipFill>
          <a:blip r:embed="rId2"/>
          <a:srcRect/>
          <a:stretch>
            <a:fillRect/>
          </a:stretch>
        </p:blipFill>
        <p:spPr bwMode="auto">
          <a:xfrm>
            <a:off x="357158" y="1857364"/>
            <a:ext cx="3412049" cy="2857520"/>
          </a:xfrm>
          <a:prstGeom prst="rect">
            <a:avLst/>
          </a:prstGeom>
          <a:noFill/>
          <a:ln w="9525">
            <a:noFill/>
            <a:miter lim="800000"/>
            <a:headEnd/>
            <a:tailEnd/>
          </a:ln>
          <a:effectLst/>
        </p:spPr>
      </p:pic>
      <p:sp>
        <p:nvSpPr>
          <p:cNvPr id="4" name="文字方塊 3"/>
          <p:cNvSpPr txBox="1"/>
          <p:nvPr/>
        </p:nvSpPr>
        <p:spPr>
          <a:xfrm>
            <a:off x="500034" y="1285860"/>
            <a:ext cx="3071834" cy="369332"/>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TW" dirty="0" smtClean="0">
                <a:latin typeface="微軟正黑體" pitchFamily="34" charset="-120"/>
                <a:ea typeface="微軟正黑體" pitchFamily="34" charset="-120"/>
                <a:cs typeface="Times New Roman" pitchFamily="18" charset="0"/>
              </a:rPr>
              <a:t>Response times</a:t>
            </a:r>
            <a:endParaRPr lang="zh-TW" altLang="en-US" dirty="0">
              <a:latin typeface="微軟正黑體" pitchFamily="34" charset="-120"/>
              <a:ea typeface="微軟正黑體" pitchFamily="34" charset="-120"/>
              <a:cs typeface="Times New Roman" pitchFamily="18" charset="0"/>
            </a:endParaRPr>
          </a:p>
        </p:txBody>
      </p:sp>
      <p:sp>
        <p:nvSpPr>
          <p:cNvPr id="5" name="文字方塊 4"/>
          <p:cNvSpPr txBox="1"/>
          <p:nvPr/>
        </p:nvSpPr>
        <p:spPr>
          <a:xfrm>
            <a:off x="571472" y="4786322"/>
            <a:ext cx="6429420" cy="1077218"/>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zh-TW" altLang="en-US" sz="1600" dirty="0" smtClean="0">
                <a:latin typeface="微軟正黑體" pitchFamily="34" charset="-120"/>
                <a:ea typeface="微軟正黑體" pitchFamily="34" charset="-120"/>
                <a:cs typeface="Times New Roman" pitchFamily="18" charset="0"/>
              </a:rPr>
              <a:t>統計分析結果：</a:t>
            </a: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道路使用者</a:t>
            </a:r>
            <a:r>
              <a:rPr lang="en-US" altLang="zh-TW" sz="1600" dirty="0" smtClean="0">
                <a:latin typeface="微軟正黑體" pitchFamily="34" charset="-120"/>
                <a:ea typeface="微軟正黑體" pitchFamily="34" charset="-120"/>
                <a:cs typeface="Times New Roman" pitchFamily="18" charset="0"/>
              </a:rPr>
              <a:t>(F(2,90) = 4.49, p &lt; .05)</a:t>
            </a: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危險類型</a:t>
            </a:r>
            <a:r>
              <a:rPr lang="en-US" altLang="zh-TW" sz="1600" dirty="0" smtClean="0">
                <a:latin typeface="微軟正黑體" pitchFamily="34" charset="-120"/>
                <a:ea typeface="微軟正黑體" pitchFamily="34" charset="-120"/>
                <a:cs typeface="Times New Roman" pitchFamily="18" charset="0"/>
              </a:rPr>
              <a:t>(F(1,90) = 487.15, p &lt; .001)</a:t>
            </a: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交互作用</a:t>
            </a:r>
            <a:r>
              <a:rPr lang="en-US" altLang="zh-TW" sz="1600" dirty="0" smtClean="0">
                <a:latin typeface="微軟正黑體" pitchFamily="34" charset="-120"/>
                <a:ea typeface="微軟正黑體" pitchFamily="34" charset="-120"/>
                <a:cs typeface="Times New Roman" pitchFamily="18" charset="0"/>
              </a:rPr>
              <a:t>(F(2,90) = 4.23, p &lt; .05)</a:t>
            </a:r>
            <a:endParaRPr lang="zh-TW" altLang="en-US" sz="1600" dirty="0">
              <a:latin typeface="微軟正黑體" pitchFamily="34" charset="-120"/>
              <a:ea typeface="微軟正黑體" pitchFamily="34" charset="-120"/>
              <a:cs typeface="Times New Roman" pitchFamily="18" charset="0"/>
            </a:endParaRPr>
          </a:p>
        </p:txBody>
      </p:sp>
      <p:sp>
        <p:nvSpPr>
          <p:cNvPr id="7" name="文字方塊 6"/>
          <p:cNvSpPr txBox="1"/>
          <p:nvPr/>
        </p:nvSpPr>
        <p:spPr>
          <a:xfrm>
            <a:off x="571472" y="4786322"/>
            <a:ext cx="6429420" cy="1077218"/>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buFont typeface="Wingdings" pitchFamily="2" charset="2"/>
              <a:buChar char="l"/>
            </a:pP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摩托車駕駛反應時間最快</a:t>
            </a: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a:t>
            </a:r>
            <a:r>
              <a:rPr lang="en-US" altLang="zh-TW" sz="1600" dirty="0" smtClean="0">
                <a:latin typeface="微軟正黑體" pitchFamily="34" charset="-120"/>
                <a:ea typeface="微軟正黑體" pitchFamily="34" charset="-120"/>
                <a:cs typeface="Times New Roman" pitchFamily="18" charset="0"/>
              </a:rPr>
              <a:t>Abrupt</a:t>
            </a:r>
            <a:r>
              <a:rPr lang="zh-TW" altLang="en-US" sz="1600" dirty="0" smtClean="0">
                <a:latin typeface="微軟正黑體" pitchFamily="34" charset="-120"/>
                <a:ea typeface="微軟正黑體" pitchFamily="34" charset="-120"/>
                <a:cs typeface="Times New Roman" pitchFamily="18" charset="0"/>
              </a:rPr>
              <a:t>危險得到反應時間比</a:t>
            </a:r>
            <a:r>
              <a:rPr lang="en-US" altLang="zh-TW" sz="1600" dirty="0" smtClean="0">
                <a:latin typeface="微軟正黑體" pitchFamily="34" charset="-120"/>
                <a:ea typeface="微軟正黑體" pitchFamily="34" charset="-120"/>
                <a:cs typeface="Times New Roman" pitchFamily="18" charset="0"/>
              </a:rPr>
              <a:t>Gradual</a:t>
            </a:r>
            <a:r>
              <a:rPr lang="zh-TW" altLang="en-US" sz="1600" dirty="0" smtClean="0">
                <a:latin typeface="微軟正黑體" pitchFamily="34" charset="-120"/>
                <a:ea typeface="微軟正黑體" pitchFamily="34" charset="-120"/>
                <a:cs typeface="Times New Roman" pitchFamily="18" charset="0"/>
              </a:rPr>
              <a:t>快</a:t>
            </a:r>
            <a:endParaRPr lang="en-US" altLang="zh-TW" sz="1600" dirty="0" smtClean="0">
              <a:latin typeface="微軟正黑體" pitchFamily="34" charset="-120"/>
              <a:ea typeface="微軟正黑體" pitchFamily="34" charset="-120"/>
              <a:cs typeface="Times New Roman" pitchFamily="18" charset="0"/>
            </a:endParaRPr>
          </a:p>
          <a:p>
            <a:endParaRPr lang="zh-TW" altLang="en-US" sz="1600" dirty="0">
              <a:latin typeface="微軟正黑體" pitchFamily="34" charset="-120"/>
              <a:ea typeface="微軟正黑體" pitchFamily="34" charset="-120"/>
              <a:cs typeface="Times New Roman" pitchFamily="18" charset="0"/>
            </a:endParaRPr>
          </a:p>
        </p:txBody>
      </p:sp>
      <p:sp>
        <p:nvSpPr>
          <p:cNvPr id="8" name="矩形 7"/>
          <p:cNvSpPr/>
          <p:nvPr/>
        </p:nvSpPr>
        <p:spPr>
          <a:xfrm>
            <a:off x="2714612" y="2357430"/>
            <a:ext cx="760108" cy="20002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itchFamily="34" charset="-120"/>
              <a:ea typeface="微軟正黑體" pitchFamily="34" charset="-120"/>
            </a:endParaRPr>
          </a:p>
        </p:txBody>
      </p:sp>
      <p:sp>
        <p:nvSpPr>
          <p:cNvPr id="4" name="文字方塊 3"/>
          <p:cNvSpPr txBox="1"/>
          <p:nvPr/>
        </p:nvSpPr>
        <p:spPr>
          <a:xfrm>
            <a:off x="500034" y="1285860"/>
            <a:ext cx="3071834" cy="369332"/>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TW" dirty="0" smtClean="0">
                <a:latin typeface="微軟正黑體" pitchFamily="34" charset="-120"/>
                <a:ea typeface="微軟正黑體" pitchFamily="34" charset="-120"/>
                <a:cs typeface="Times New Roman" pitchFamily="18" charset="0"/>
              </a:rPr>
              <a:t>Hazard Detection Rates</a:t>
            </a:r>
            <a:endParaRPr lang="zh-TW" altLang="en-US" dirty="0">
              <a:latin typeface="微軟正黑體" pitchFamily="34" charset="-120"/>
              <a:ea typeface="微軟正黑體" pitchFamily="34" charset="-120"/>
              <a:cs typeface="Times New Roman" pitchFamily="18" charset="0"/>
            </a:endParaRPr>
          </a:p>
        </p:txBody>
      </p:sp>
      <p:sp>
        <p:nvSpPr>
          <p:cNvPr id="5" name="文字方塊 4"/>
          <p:cNvSpPr txBox="1"/>
          <p:nvPr/>
        </p:nvSpPr>
        <p:spPr>
          <a:xfrm>
            <a:off x="571472" y="4786322"/>
            <a:ext cx="6429420" cy="584775"/>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zh-TW" altLang="en-US" sz="1600" dirty="0" smtClean="0">
                <a:latin typeface="微軟正黑體" pitchFamily="34" charset="-120"/>
                <a:ea typeface="微軟正黑體" pitchFamily="34" charset="-120"/>
                <a:cs typeface="Times New Roman" pitchFamily="18" charset="0"/>
              </a:rPr>
              <a:t>統計分析結果：</a:t>
            </a: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危險類型</a:t>
            </a:r>
            <a:r>
              <a:rPr lang="en-US" altLang="zh-TW" sz="1600" dirty="0" smtClean="0">
                <a:latin typeface="微軟正黑體" pitchFamily="34" charset="-120"/>
                <a:ea typeface="微軟正黑體" pitchFamily="34" charset="-120"/>
                <a:cs typeface="Times New Roman" pitchFamily="18" charset="0"/>
              </a:rPr>
              <a:t>(F(1,90) = 6.21, p &lt; .05)</a:t>
            </a:r>
          </a:p>
        </p:txBody>
      </p:sp>
      <p:sp>
        <p:nvSpPr>
          <p:cNvPr id="7" name="文字方塊 6"/>
          <p:cNvSpPr txBox="1"/>
          <p:nvPr/>
        </p:nvSpPr>
        <p:spPr>
          <a:xfrm>
            <a:off x="571472" y="4786322"/>
            <a:ext cx="6429420" cy="1077218"/>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buFont typeface="Wingdings" pitchFamily="2" charset="2"/>
              <a:buChar char="l"/>
            </a:pP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危險類型有顯著差異，</a:t>
            </a:r>
            <a:r>
              <a:rPr lang="en-US" altLang="zh-TW" sz="1600" dirty="0" smtClean="0">
                <a:latin typeface="微軟正黑體" pitchFamily="34" charset="-120"/>
                <a:ea typeface="微軟正黑體" pitchFamily="34" charset="-120"/>
                <a:cs typeface="Times New Roman" pitchFamily="18" charset="0"/>
              </a:rPr>
              <a:t>Gradual</a:t>
            </a:r>
            <a:r>
              <a:rPr lang="zh-TW" altLang="en-US" sz="1600" dirty="0" smtClean="0">
                <a:latin typeface="微軟正黑體" pitchFamily="34" charset="-120"/>
                <a:ea typeface="微軟正黑體" pitchFamily="34" charset="-120"/>
                <a:cs typeface="Times New Roman" pitchFamily="18" charset="0"/>
              </a:rPr>
              <a:t>偵測率比</a:t>
            </a:r>
            <a:r>
              <a:rPr lang="en-US" altLang="zh-TW" sz="1600" dirty="0" smtClean="0">
                <a:latin typeface="微軟正黑體" pitchFamily="34" charset="-120"/>
                <a:ea typeface="微軟正黑體" pitchFamily="34" charset="-120"/>
                <a:cs typeface="Times New Roman" pitchFamily="18" charset="0"/>
              </a:rPr>
              <a:t>Abrupt</a:t>
            </a:r>
            <a:r>
              <a:rPr lang="zh-TW" altLang="en-US" sz="1600" dirty="0" smtClean="0">
                <a:latin typeface="微軟正黑體" pitchFamily="34" charset="-120"/>
                <a:ea typeface="微軟正黑體" pitchFamily="34" charset="-120"/>
                <a:cs typeface="Times New Roman" pitchFamily="18" charset="0"/>
              </a:rPr>
              <a:t>高</a:t>
            </a: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道路使用者與交互作用無顯著差異</a:t>
            </a: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endParaRPr lang="zh-TW" altLang="en-US" sz="1600" dirty="0">
              <a:latin typeface="微軟正黑體" pitchFamily="34" charset="-120"/>
              <a:ea typeface="微軟正黑體" pitchFamily="34" charset="-120"/>
              <a:cs typeface="Times New Roman" pitchFamily="18" charset="0"/>
            </a:endParaRPr>
          </a:p>
        </p:txBody>
      </p:sp>
      <p:pic>
        <p:nvPicPr>
          <p:cNvPr id="3" name="Picture 2"/>
          <p:cNvPicPr>
            <a:picLocks noChangeAspect="1" noChangeArrowheads="1"/>
          </p:cNvPicPr>
          <p:nvPr/>
        </p:nvPicPr>
        <p:blipFill>
          <a:blip r:embed="rId2"/>
          <a:srcRect/>
          <a:stretch>
            <a:fillRect/>
          </a:stretch>
        </p:blipFill>
        <p:spPr bwMode="auto">
          <a:xfrm>
            <a:off x="428596" y="1857364"/>
            <a:ext cx="3214710" cy="252771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itchFamily="34" charset="-120"/>
              <a:ea typeface="微軟正黑體" pitchFamily="34" charset="-120"/>
            </a:endParaRPr>
          </a:p>
        </p:txBody>
      </p:sp>
      <p:sp>
        <p:nvSpPr>
          <p:cNvPr id="4" name="文字方塊 3"/>
          <p:cNvSpPr txBox="1"/>
          <p:nvPr/>
        </p:nvSpPr>
        <p:spPr>
          <a:xfrm>
            <a:off x="500034" y="1285860"/>
            <a:ext cx="3071834" cy="369332"/>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TW" dirty="0" smtClean="0">
                <a:latin typeface="微軟正黑體" pitchFamily="34" charset="-120"/>
                <a:ea typeface="微軟正黑體" pitchFamily="34" charset="-120"/>
                <a:cs typeface="Times New Roman" pitchFamily="18" charset="0"/>
              </a:rPr>
              <a:t>False Alarm Rate</a:t>
            </a:r>
            <a:endParaRPr lang="zh-TW" altLang="en-US" dirty="0">
              <a:latin typeface="微軟正黑體" pitchFamily="34" charset="-120"/>
              <a:ea typeface="微軟正黑體" pitchFamily="34" charset="-120"/>
              <a:cs typeface="Times New Roman" pitchFamily="18" charset="0"/>
            </a:endParaRPr>
          </a:p>
        </p:txBody>
      </p:sp>
      <p:sp>
        <p:nvSpPr>
          <p:cNvPr id="5" name="文字方塊 4"/>
          <p:cNvSpPr txBox="1"/>
          <p:nvPr/>
        </p:nvSpPr>
        <p:spPr>
          <a:xfrm>
            <a:off x="500034" y="4929198"/>
            <a:ext cx="6429420" cy="830997"/>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摩托車駕駛在沒有危險類型出現情況下誤擊率最高</a:t>
            </a:r>
            <a:endParaRPr lang="en-US" altLang="zh-TW" sz="1600" dirty="0" smtClean="0">
              <a:latin typeface="微軟正黑體" pitchFamily="34" charset="-120"/>
              <a:ea typeface="微軟正黑體" pitchFamily="34" charset="-120"/>
              <a:cs typeface="Times New Roman" pitchFamily="18" charset="0"/>
            </a:endParaRPr>
          </a:p>
          <a:p>
            <a:endParaRPr lang="en-US" altLang="zh-TW" sz="1600" dirty="0" smtClean="0">
              <a:latin typeface="微軟正黑體" pitchFamily="34" charset="-120"/>
              <a:ea typeface="微軟正黑體" pitchFamily="34" charset="-12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461209" y="1785926"/>
            <a:ext cx="4682295" cy="27860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微軟正黑體" pitchFamily="34" charset="-120"/>
                <a:ea typeface="微軟正黑體" pitchFamily="34" charset="-120"/>
              </a:rPr>
              <a:t>Results</a:t>
            </a:r>
            <a:endParaRPr lang="zh-TW" altLang="en-US" dirty="0">
              <a:latin typeface="微軟正黑體" pitchFamily="34" charset="-120"/>
              <a:ea typeface="微軟正黑體" pitchFamily="34" charset="-120"/>
            </a:endParaRPr>
          </a:p>
        </p:txBody>
      </p:sp>
      <p:sp>
        <p:nvSpPr>
          <p:cNvPr id="4" name="文字方塊 3"/>
          <p:cNvSpPr txBox="1"/>
          <p:nvPr/>
        </p:nvSpPr>
        <p:spPr>
          <a:xfrm>
            <a:off x="500034" y="1285860"/>
            <a:ext cx="3071834" cy="369332"/>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TW" dirty="0" smtClean="0">
                <a:latin typeface="微軟正黑體" pitchFamily="34" charset="-120"/>
                <a:ea typeface="微軟正黑體" pitchFamily="34" charset="-120"/>
                <a:cs typeface="Times New Roman" pitchFamily="18" charset="0"/>
              </a:rPr>
              <a:t>Difference Ratio</a:t>
            </a:r>
            <a:endParaRPr lang="zh-TW" altLang="en-US" dirty="0">
              <a:latin typeface="微軟正黑體" pitchFamily="34" charset="-120"/>
              <a:ea typeface="微軟正黑體" pitchFamily="34" charset="-120"/>
              <a:cs typeface="Times New Roman" pitchFamily="18" charset="0"/>
            </a:endParaRPr>
          </a:p>
        </p:txBody>
      </p:sp>
      <p:sp>
        <p:nvSpPr>
          <p:cNvPr id="5" name="文字方塊 4"/>
          <p:cNvSpPr txBox="1"/>
          <p:nvPr/>
        </p:nvSpPr>
        <p:spPr>
          <a:xfrm>
            <a:off x="357158" y="4786323"/>
            <a:ext cx="6429420" cy="584775"/>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 以</a:t>
            </a:r>
            <a:r>
              <a:rPr lang="en-US" altLang="zh-TW" sz="1600" dirty="0" smtClean="0">
                <a:latin typeface="微軟正黑體" pitchFamily="34" charset="-120"/>
                <a:ea typeface="微軟正黑體" pitchFamily="34" charset="-120"/>
                <a:cs typeface="Times New Roman" pitchFamily="18" charset="0"/>
              </a:rPr>
              <a:t>[False Alarms – Hits]/[False Alarms + Hits] = D</a:t>
            </a:r>
          </a:p>
          <a:p>
            <a:r>
              <a:rPr lang="en-US" altLang="zh-TW" sz="1600" dirty="0" smtClean="0">
                <a:latin typeface="微軟正黑體" pitchFamily="34" charset="-120"/>
                <a:ea typeface="微軟正黑體" pitchFamily="34" charset="-120"/>
                <a:cs typeface="Times New Roman" pitchFamily="18" charset="0"/>
                <a:sym typeface="Wingdings" pitchFamily="2" charset="2"/>
              </a:rPr>
              <a:t>     </a:t>
            </a:r>
            <a:r>
              <a:rPr lang="zh-TW" altLang="en-US" sz="1600" dirty="0" smtClean="0">
                <a:latin typeface="微軟正黑體" pitchFamily="34" charset="-120"/>
                <a:ea typeface="微軟正黑體" pitchFamily="34" charset="-120"/>
                <a:cs typeface="Times New Roman" pitchFamily="18" charset="0"/>
              </a:rPr>
              <a:t>計算相對每一正確危險偵測的最大誤擊率</a:t>
            </a:r>
            <a:endParaRPr lang="en-US" altLang="zh-TW" sz="1600" dirty="0" smtClean="0">
              <a:latin typeface="微軟正黑體" pitchFamily="34" charset="-120"/>
              <a:ea typeface="微軟正黑體" pitchFamily="34" charset="-12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357158" y="1714488"/>
            <a:ext cx="3578132" cy="3038479"/>
          </a:xfrm>
          <a:prstGeom prst="rect">
            <a:avLst/>
          </a:prstGeom>
          <a:noFill/>
          <a:ln w="9525">
            <a:noFill/>
            <a:miter lim="800000"/>
            <a:headEnd/>
            <a:tailEnd/>
          </a:ln>
          <a:effectLst/>
        </p:spPr>
      </p:pic>
      <p:sp>
        <p:nvSpPr>
          <p:cNvPr id="7" name="文字方塊 6"/>
          <p:cNvSpPr txBox="1"/>
          <p:nvPr/>
        </p:nvSpPr>
        <p:spPr>
          <a:xfrm>
            <a:off x="357158" y="4786322"/>
            <a:ext cx="6429420" cy="1569660"/>
          </a:xfrm>
          <a:prstGeom prst="rect">
            <a:avLst/>
          </a:prstGeom>
          <a:solidFill>
            <a:schemeClr val="bg1"/>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buFont typeface="Wingdings" pitchFamily="2" charset="2"/>
              <a:buChar char="l"/>
            </a:pP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道路使用者主效應</a:t>
            </a:r>
            <a:r>
              <a:rPr lang="en-US" altLang="zh-TW" sz="1600" dirty="0" smtClean="0">
                <a:latin typeface="微軟正黑體" pitchFamily="34" charset="-120"/>
                <a:ea typeface="微軟正黑體" pitchFamily="34" charset="-120"/>
                <a:cs typeface="Times New Roman" pitchFamily="18" charset="0"/>
              </a:rPr>
              <a:t>(F(2,90) = 3.40, p &lt; .05)</a:t>
            </a: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危險類型主效應</a:t>
            </a:r>
            <a:r>
              <a:rPr lang="en-US" altLang="zh-TW" sz="1600" dirty="0" smtClean="0">
                <a:latin typeface="微軟正黑體" pitchFamily="34" charset="-120"/>
                <a:ea typeface="微軟正黑體" pitchFamily="34" charset="-120"/>
                <a:cs typeface="Times New Roman" pitchFamily="18" charset="0"/>
              </a:rPr>
              <a:t>(F(1,90) = 8.34,p &lt; .01)</a:t>
            </a: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有經驗汽車駕駛</a:t>
            </a:r>
            <a:r>
              <a:rPr lang="en-US" altLang="zh-TW" sz="1600" dirty="0" smtClean="0">
                <a:latin typeface="微軟正黑體" pitchFamily="34" charset="-120"/>
                <a:ea typeface="微軟正黑體" pitchFamily="34" charset="-120"/>
                <a:cs typeface="Times New Roman" pitchFamily="18" charset="0"/>
              </a:rPr>
              <a:t>D</a:t>
            </a:r>
            <a:r>
              <a:rPr lang="zh-TW" altLang="en-US" sz="1600" dirty="0" smtClean="0">
                <a:latin typeface="微軟正黑體" pitchFamily="34" charset="-120"/>
                <a:ea typeface="微軟正黑體" pitchFamily="34" charset="-120"/>
                <a:cs typeface="Times New Roman" pitchFamily="18" charset="0"/>
              </a:rPr>
              <a:t>值接近為</a:t>
            </a:r>
            <a:r>
              <a:rPr lang="en-US" altLang="zh-TW" sz="1600" dirty="0" smtClean="0">
                <a:latin typeface="微軟正黑體" pitchFamily="34" charset="-120"/>
                <a:ea typeface="微軟正黑體" pitchFamily="34" charset="-120"/>
                <a:cs typeface="Times New Roman" pitchFamily="18" charset="0"/>
              </a:rPr>
              <a:t>0</a:t>
            </a:r>
            <a:r>
              <a:rPr lang="zh-TW" altLang="en-US" sz="1600" dirty="0" smtClean="0">
                <a:latin typeface="微軟正黑體" pitchFamily="34" charset="-120"/>
                <a:ea typeface="微軟正黑體" pitchFamily="34" charset="-120"/>
                <a:cs typeface="Times New Roman" pitchFamily="18" charset="0"/>
              </a:rPr>
              <a:t>，誤擊率和正擊率差不多接近一樣</a:t>
            </a:r>
            <a:endParaRPr lang="en-US" altLang="zh-TW" sz="1600" dirty="0" smtClean="0">
              <a:latin typeface="微軟正黑體" pitchFamily="34" charset="-120"/>
              <a:ea typeface="微軟正黑體" pitchFamily="34" charset="-120"/>
              <a:cs typeface="Times New Roman" pitchFamily="18" charset="0"/>
            </a:endParaRPr>
          </a:p>
          <a:p>
            <a:pPr>
              <a:buFont typeface="Wingdings" pitchFamily="2" charset="2"/>
              <a:buChar char="l"/>
            </a:pPr>
            <a:r>
              <a:rPr lang="zh-TW" altLang="en-US" sz="1600" dirty="0" smtClean="0">
                <a:latin typeface="微軟正黑體" pitchFamily="34" charset="-120"/>
                <a:ea typeface="微軟正黑體" pitchFamily="34" charset="-120"/>
                <a:cs typeface="Times New Roman" pitchFamily="18" charset="0"/>
              </a:rPr>
              <a:t>摩托車駕駛</a:t>
            </a:r>
            <a:r>
              <a:rPr lang="en-US" altLang="zh-TW" sz="1600" dirty="0" smtClean="0">
                <a:latin typeface="微軟正黑體" pitchFamily="34" charset="-120"/>
                <a:ea typeface="微軟正黑體" pitchFamily="34" charset="-120"/>
                <a:cs typeface="Times New Roman" pitchFamily="18" charset="0"/>
              </a:rPr>
              <a:t>D</a:t>
            </a:r>
            <a:r>
              <a:rPr lang="zh-TW" altLang="en-US" sz="1600" dirty="0" smtClean="0">
                <a:latin typeface="微軟正黑體" pitchFamily="34" charset="-120"/>
                <a:ea typeface="微軟正黑體" pitchFamily="34" charset="-120"/>
                <a:cs typeface="Times New Roman" pitchFamily="18" charset="0"/>
              </a:rPr>
              <a:t>值皆最高，正擊率低誤擊率高</a:t>
            </a:r>
            <a:endParaRPr lang="en-US" altLang="zh-TW" sz="1600" dirty="0" smtClean="0">
              <a:latin typeface="微軟正黑體" pitchFamily="34" charset="-120"/>
              <a:ea typeface="微軟正黑體" pitchFamily="34" charset="-120"/>
              <a:cs typeface="Times New Roman" pitchFamily="18" charset="0"/>
            </a:endParaRPr>
          </a:p>
          <a:p>
            <a:endParaRPr lang="en-US" altLang="zh-TW" sz="1600" dirty="0" smtClean="0">
              <a:latin typeface="微軟正黑體" pitchFamily="34" charset="-120"/>
              <a:ea typeface="微軟正黑體" pitchFamily="34" charset="-12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原創">
  <a:themeElements>
    <a:clrScheme name="華麗">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原創">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原創">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古典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456</TotalTime>
  <Words>938</Words>
  <Application>Microsoft Office PowerPoint</Application>
  <PresentationFormat>如螢幕大小 (4:3)</PresentationFormat>
  <Paragraphs>102</Paragraphs>
  <Slides>11</Slides>
  <Notes>0</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原創</vt:lpstr>
      <vt:lpstr>Driving experience and situation awareness in hazard detection</vt:lpstr>
      <vt:lpstr>Introduction</vt:lpstr>
      <vt:lpstr>Method</vt:lpstr>
      <vt:lpstr>Method</vt:lpstr>
      <vt:lpstr>Method</vt:lpstr>
      <vt:lpstr>Results</vt:lpstr>
      <vt:lpstr>Results</vt:lpstr>
      <vt:lpstr>Results</vt:lpstr>
      <vt:lpstr>Results</vt:lpstr>
      <vt:lpstr>Discussion</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Driving experience and situation awareness in hazard detection</dc:title>
  <dc:creator>user</dc:creator>
  <cp:lastModifiedBy>user</cp:lastModifiedBy>
  <cp:revision>47</cp:revision>
  <dcterms:created xsi:type="dcterms:W3CDTF">2016-03-21T11:33:16Z</dcterms:created>
  <dcterms:modified xsi:type="dcterms:W3CDTF">2016-03-23T01:17:18Z</dcterms:modified>
</cp:coreProperties>
</file>